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0"/>
  </p:handout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2" r:id="rId16"/>
    <p:sldId id="270" r:id="rId17"/>
    <p:sldId id="271" r:id="rId18"/>
    <p:sldId id="27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9E4B6C-1D33-4471-8E08-F70AB687AAEE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DE7B65-4536-425A-B5BC-58D167E94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1F3585D-6CA2-4A92-A72E-3843999D6735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CE18275-61DE-49A2-AF7E-1824C88BA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5D-6CA2-4A92-A72E-3843999D6735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8275-61DE-49A2-AF7E-1824C88B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5D-6CA2-4A92-A72E-3843999D6735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8275-61DE-49A2-AF7E-1824C88BA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5D-6CA2-4A92-A72E-3843999D6735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8275-61DE-49A2-AF7E-1824C88BA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F3585D-6CA2-4A92-A72E-3843999D6735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CE18275-61DE-49A2-AF7E-1824C88BA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5D-6CA2-4A92-A72E-3843999D6735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8275-61DE-49A2-AF7E-1824C88BA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5D-6CA2-4A92-A72E-3843999D6735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8275-61DE-49A2-AF7E-1824C88BA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5D-6CA2-4A92-A72E-3843999D6735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8275-61DE-49A2-AF7E-1824C88BA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5D-6CA2-4A92-A72E-3843999D6735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8275-61DE-49A2-AF7E-1824C88BA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5D-6CA2-4A92-A72E-3843999D6735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8275-61DE-49A2-AF7E-1824C88BA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5D-6CA2-4A92-A72E-3843999D6735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8275-61DE-49A2-AF7E-1824C88BA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F3585D-6CA2-4A92-A72E-3843999D6735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8275-61DE-49A2-AF7E-1824C88BA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4 Review: Fall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Semester 1 Review Guide Answers/Reference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904150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Medieval Period: Historical, Cultural, Lit. Terms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Romance</a:t>
            </a:r>
            <a:r>
              <a:rPr lang="en-US" dirty="0" smtClean="0"/>
              <a:t>—an English legend written in French; King Arthur was a popular topic; </a:t>
            </a:r>
            <a:r>
              <a:rPr lang="en-US" i="1" dirty="0" smtClean="0"/>
              <a:t>example(s)??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Frame Tale</a:t>
            </a:r>
            <a:r>
              <a:rPr lang="en-US" dirty="0" smtClean="0"/>
              <a:t>—a story within a story; ex: “The Canterbury Tales”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Chivalric Code/chivalry</a:t>
            </a:r>
            <a:r>
              <a:rPr lang="en-US" dirty="0" smtClean="0"/>
              <a:t>—set of behavior (loyalty to king, respect for women, bravery, humility) that knights had to follow; based on respect for the Virgin Mary; </a:t>
            </a:r>
            <a:r>
              <a:rPr lang="en-US" i="1" dirty="0" smtClean="0"/>
              <a:t>example(s)??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Feudalism</a:t>
            </a:r>
            <a:r>
              <a:rPr lang="en-US" dirty="0" smtClean="0"/>
              <a:t>—the Medieval social system based on the three estates: Nobility, Church, and serfs (study the chart from your notes for more details!!). Members of the Church and Noble class benefitted most; serfs benefitted least.</a:t>
            </a:r>
            <a:endParaRPr lang="en-US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1125658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Period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The middle class emerged; it started changing the social system of the country!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The Catholic church was the official church; incredibly </a:t>
            </a:r>
            <a:r>
              <a:rPr lang="en-US" u="sng" dirty="0" smtClean="0"/>
              <a:t>influential</a:t>
            </a:r>
            <a:r>
              <a:rPr lang="en-US" dirty="0" smtClean="0"/>
              <a:t>; its role was to support the king (politically) and provide salvation to all people.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serf—peasants, laborers who had to work for others. Examples?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 The black plague (bubonic plague, black death); people believed God was punishing them for their sins; created opportunities for people to become middle class because so many people died and left jobs available.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25658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Period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 church/learning (Latin), government (Norman French), lower classes (English)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/>
              <a:t> </a:t>
            </a:r>
            <a:r>
              <a:rPr lang="en-US" dirty="0" smtClean="0"/>
              <a:t>Chaucer was born middle class, but he married into nobility and worked for the King himself (as a scribe).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/>
              <a:t> </a:t>
            </a:r>
            <a:r>
              <a:rPr lang="en-US" dirty="0" smtClean="0"/>
              <a:t>Chaucer used English! “The Canterbury Tales”.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William Caxton introduced the printing press which meant most people could afford to purchase and read printed material (and start thinking for themselves!).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Common Law is the basis for the current legal systems in both England and America today.</a:t>
            </a:r>
          </a:p>
        </p:txBody>
      </p:sp>
    </p:spTree>
    <p:extLst>
      <p:ext uri="{BB962C8B-B14F-4D97-AF65-F5344CB8AC3E}">
        <p14:creationId xmlns="" xmlns:p14="http://schemas.microsoft.com/office/powerpoint/2010/main" val="3351501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Period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14"/>
            </a:pPr>
            <a:r>
              <a:rPr lang="en-US" dirty="0" smtClean="0"/>
              <a:t>A knight can take one swing with an axe at the Green Knight’s head, in a year, the knight can do the same. Gawain accepts for King Arthur. The knight’s head falls to the floor, but he picks it up, keeps talking, and rides away! Arthur assures </a:t>
            </a:r>
            <a:r>
              <a:rPr lang="en-US" dirty="0" err="1" smtClean="0"/>
              <a:t>Gwenevere</a:t>
            </a:r>
            <a:r>
              <a:rPr lang="en-US" dirty="0" smtClean="0"/>
              <a:t> that this is just normal “Christmas magic” and not to worry.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US" dirty="0" smtClean="0"/>
              <a:t>The host agreed to give Gawain anything he earned hunting while Gawain would give the host anything he “earned” while spending time with the host’s wife; the host is really the green knight; his wife is Morgan le Fay; the agreement shows that Gawain is loyal to his host, but is not honest about the green belt (garter, girdle, scarf) because he fears for his own life.</a:t>
            </a:r>
          </a:p>
        </p:txBody>
      </p:sp>
    </p:spTree>
    <p:extLst>
      <p:ext uri="{BB962C8B-B14F-4D97-AF65-F5344CB8AC3E}">
        <p14:creationId xmlns="" xmlns:p14="http://schemas.microsoft.com/office/powerpoint/2010/main" val="186947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Period: </a:t>
            </a:r>
            <a:r>
              <a:rPr lang="en-US" i="1" dirty="0" smtClean="0"/>
              <a:t>Sir Gawain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 Morgan wanted to see if King Arthur’s knights were really as brave and honorable as everyone thought they </a:t>
            </a:r>
            <a:r>
              <a:rPr lang="en-US" dirty="0" smtClean="0"/>
              <a:t>were and she wanted to make </a:t>
            </a:r>
            <a:r>
              <a:rPr lang="en-US" dirty="0" err="1" smtClean="0"/>
              <a:t>Gwenevere</a:t>
            </a:r>
            <a:r>
              <a:rPr lang="en-US" dirty="0" smtClean="0"/>
              <a:t> jealous.</a:t>
            </a:r>
            <a:endParaRPr lang="en-US" dirty="0" smtClean="0"/>
          </a:p>
          <a:p>
            <a:pPr lvl="1"/>
            <a:r>
              <a:rPr lang="en-US" dirty="0" smtClean="0"/>
              <a:t>Do you think she was successful? Explain!</a:t>
            </a:r>
          </a:p>
          <a:p>
            <a:pPr marL="571500" indent="-514350">
              <a:buFont typeface="+mj-lt"/>
              <a:buAutoNum type="arabicPeriod" startAt="16"/>
            </a:pPr>
            <a:r>
              <a:rPr lang="en-US" dirty="0" smtClean="0"/>
              <a:t>How is Gawain chivalrous? How does he fail?</a:t>
            </a:r>
          </a:p>
          <a:p>
            <a:pPr marL="971550" lvl="1" indent="-514350"/>
            <a:r>
              <a:rPr lang="en-US" dirty="0" smtClean="0"/>
              <a:t>Chivalrous—loyal to king, loyal to host (mostly), honest, respectful toward women</a:t>
            </a:r>
          </a:p>
          <a:p>
            <a:pPr marL="971550" lvl="1" indent="-514350"/>
            <a:r>
              <a:rPr lang="en-US" dirty="0" smtClean="0"/>
              <a:t>Not chivalrous—lies about the green belt</a:t>
            </a:r>
          </a:p>
          <a:p>
            <a:pPr marL="571500" indent="-514350">
              <a:buFont typeface="+mj-lt"/>
              <a:buAutoNum type="arabicPeriod" startAt="16"/>
            </a:pPr>
            <a:r>
              <a:rPr lang="en-US" dirty="0" smtClean="0"/>
              <a:t>Gawain arrives wearing the green belt; he flinches the first time the Green Knight swings and gets cut by the axe;  the Green Knight confronts Gawain about keeping the belt; Gawain keeps the belt to remind him to be humble because he is a sinner just like common men.</a:t>
            </a:r>
          </a:p>
        </p:txBody>
      </p:sp>
    </p:spTree>
    <p:extLst>
      <p:ext uri="{BB962C8B-B14F-4D97-AF65-F5344CB8AC3E}">
        <p14:creationId xmlns="" xmlns:p14="http://schemas.microsoft.com/office/powerpoint/2010/main" val="232171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Period: “The Prologue”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 startAt="19"/>
            </a:pPr>
            <a:r>
              <a:rPr lang="en-US" dirty="0" smtClean="0"/>
              <a:t>Each character would tell 2 stories on their way to Canterbury and 2 more on their way back. The host would judge, and the winner would receive a free meal upon return to the inn.</a:t>
            </a:r>
          </a:p>
          <a:p>
            <a:pPr marL="571500" indent="-514350">
              <a:buFont typeface="+mj-lt"/>
              <a:buAutoNum type="arabicPeriod" startAt="19"/>
            </a:pPr>
            <a:r>
              <a:rPr lang="en-US" dirty="0" smtClean="0"/>
              <a:t>Positive: serfs; Negative: Church; Narrator is probably part of either the middle class or nobility because he is clearly educated enough to read/write but has negative views overall of the church.</a:t>
            </a:r>
          </a:p>
          <a:p>
            <a:pPr marL="571500" indent="-514350">
              <a:buFont typeface="+mj-lt"/>
              <a:buAutoNum type="arabicPeriod" startAt="19"/>
            </a:pPr>
            <a:r>
              <a:rPr lang="en-US" u="sng" dirty="0" smtClean="0"/>
              <a:t>Satire</a:t>
            </a:r>
            <a:r>
              <a:rPr lang="en-US" dirty="0" smtClean="0"/>
              <a:t>—pointing out problems in people/situations by pretending to praise them. Example(s)?</a:t>
            </a:r>
            <a:endParaRPr lang="en-US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232171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Top right of every page includes last name and page number.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First page only, left hand side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Times New Roman, 12 pt.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Double spacing everywhere!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Centered, 12 pt., Times New Roman, (not bold!), double-spaced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The “type” of publication (print, web, etc.)</a:t>
            </a:r>
          </a:p>
          <a:p>
            <a:pPr marL="57150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14330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571500" indent="-514350">
              <a:buFont typeface="+mj-lt"/>
              <a:buAutoNum type="arabicPeriod" startAt="7"/>
            </a:pPr>
            <a:r>
              <a:rPr lang="en-US" dirty="0" smtClean="0"/>
              <a:t>Works Cited should be alphabetical, double spaced, hanging indent</a:t>
            </a:r>
          </a:p>
          <a:p>
            <a:pPr marL="571500" indent="-514350">
              <a:buFont typeface="+mj-lt"/>
              <a:buAutoNum type="arabicPeriod" startAt="7"/>
            </a:pPr>
            <a:r>
              <a:rPr lang="en-US" dirty="0" smtClean="0"/>
              <a:t>Last name and page number </a:t>
            </a:r>
          </a:p>
          <a:p>
            <a:pPr marL="971550" lvl="1" indent="-514350"/>
            <a:r>
              <a:rPr lang="en-US" dirty="0" smtClean="0"/>
              <a:t>(Slater 86).</a:t>
            </a:r>
          </a:p>
          <a:p>
            <a:pPr marL="571500" indent="-514350">
              <a:buFont typeface="+mj-lt"/>
              <a:buAutoNum type="arabicPeriod" startAt="7"/>
            </a:pPr>
            <a:r>
              <a:rPr lang="en-US" dirty="0" smtClean="0"/>
              <a:t>Shortened title and page number </a:t>
            </a:r>
          </a:p>
          <a:p>
            <a:pPr marL="971550" lvl="1" indent="-514350"/>
            <a:r>
              <a:rPr lang="en-US" dirty="0" smtClean="0"/>
              <a:t>(“Medieval Fashion” 16)</a:t>
            </a:r>
          </a:p>
          <a:p>
            <a:pPr marL="571500" indent="-514350">
              <a:buFont typeface="+mj-lt"/>
              <a:buAutoNum type="arabicPeriod" startAt="10"/>
            </a:pPr>
            <a:r>
              <a:rPr lang="en-US" dirty="0"/>
              <a:t> </a:t>
            </a:r>
            <a:r>
              <a:rPr lang="en-US" dirty="0" smtClean="0"/>
              <a:t>Sources in paper must match sources in Works Cited EXACTLY</a:t>
            </a:r>
          </a:p>
          <a:p>
            <a:pPr marL="571500" indent="-514350">
              <a:buFont typeface="+mj-lt"/>
              <a:buAutoNum type="arabicPeriod" startAt="10"/>
            </a:pPr>
            <a:r>
              <a:rPr lang="en-US" dirty="0"/>
              <a:t> </a:t>
            </a:r>
            <a:r>
              <a:rPr lang="en-US" dirty="0" smtClean="0"/>
              <a:t>College admission essays should show that you are the type of person that colleges would want (intelligent, interesting, responsible, etc</a:t>
            </a:r>
            <a:r>
              <a:rPr lang="en-US" smtClean="0"/>
              <a:t>.). </a:t>
            </a:r>
          </a:p>
          <a:p>
            <a:pPr marL="971550" lvl="1" indent="-514350"/>
            <a:r>
              <a:rPr lang="en-US" dirty="0" smtClean="0"/>
              <a:t>Using strong word choice, grammar, formatting, and subject matter helps give this impression.</a:t>
            </a:r>
          </a:p>
        </p:txBody>
      </p:sp>
    </p:spTree>
    <p:extLst>
      <p:ext uri="{BB962C8B-B14F-4D97-AF65-F5344CB8AC3E}">
        <p14:creationId xmlns="" xmlns:p14="http://schemas.microsoft.com/office/powerpoint/2010/main" val="428526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 startAt="12"/>
            </a:pPr>
            <a:r>
              <a:rPr lang="en-US" dirty="0" smtClean="0"/>
              <a:t>Admissions essays encourage writers to be personal and use “I”.</a:t>
            </a:r>
          </a:p>
          <a:p>
            <a:pPr marL="571500" indent="-514350">
              <a:buFont typeface="+mj-lt"/>
              <a:buAutoNum type="arabicPeriod" startAt="12"/>
            </a:pPr>
            <a:r>
              <a:rPr lang="en-US" u="sng" dirty="0" smtClean="0"/>
              <a:t>Transition sentences</a:t>
            </a:r>
            <a:r>
              <a:rPr lang="en-US" dirty="0" smtClean="0"/>
              <a:t> provide a smooth connection of ideas between paragraphs.</a:t>
            </a:r>
          </a:p>
          <a:p>
            <a:pPr marL="571500" indent="-514350">
              <a:buFont typeface="+mj-lt"/>
              <a:buAutoNum type="arabicPeriod" startAt="12"/>
            </a:pPr>
            <a:r>
              <a:rPr lang="en-US" u="sng" dirty="0" smtClean="0"/>
              <a:t>A signal phrase</a:t>
            </a:r>
            <a:r>
              <a:rPr lang="en-US" dirty="0" smtClean="0"/>
              <a:t> introduces and gives context to quotations right before the quotation itself. </a:t>
            </a:r>
          </a:p>
          <a:p>
            <a:pPr marL="845820" lvl="1" indent="-514350"/>
            <a:r>
              <a:rPr lang="en-US" u="sng" dirty="0" smtClean="0"/>
              <a:t>Ex: </a:t>
            </a:r>
            <a:r>
              <a:rPr lang="en-US" dirty="0" smtClean="0"/>
              <a:t> The narrator of “The Prologue” describes the Knight as having “</a:t>
            </a:r>
            <a:r>
              <a:rPr lang="en-US" smtClean="0"/>
              <a:t>great renown…”</a:t>
            </a:r>
            <a:endParaRPr lang="en-US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428526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4582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75 Questions</a:t>
            </a:r>
            <a:r>
              <a:rPr lang="en-US" dirty="0" smtClean="0"/>
              <a:t> (all multiple choice)</a:t>
            </a:r>
          </a:p>
          <a:p>
            <a:r>
              <a:rPr lang="en-US" b="1" dirty="0" smtClean="0"/>
              <a:t>20%</a:t>
            </a:r>
            <a:r>
              <a:rPr lang="en-US" dirty="0" smtClean="0"/>
              <a:t> of your semester grade</a:t>
            </a:r>
          </a:p>
          <a:p>
            <a:r>
              <a:rPr lang="en-US" b="1" dirty="0" smtClean="0"/>
              <a:t>You may use your books/copies of literature</a:t>
            </a:r>
            <a:r>
              <a:rPr lang="en-US" dirty="0" smtClean="0"/>
              <a:t> (but not the review guide or notes)</a:t>
            </a:r>
          </a:p>
          <a:p>
            <a:r>
              <a:rPr lang="en-US" b="1" dirty="0" smtClean="0"/>
              <a:t>STUDY!!!!!!!!!!! </a:t>
            </a:r>
            <a:r>
              <a:rPr lang="en-US" dirty="0" smtClean="0"/>
              <a:t>(Then study some more. When you’re sick of studying, keep studying anyway.)</a:t>
            </a:r>
          </a:p>
          <a:p>
            <a:r>
              <a:rPr lang="en-US" b="1" dirty="0" smtClean="0"/>
              <a:t>Bring something to do</a:t>
            </a:r>
            <a:r>
              <a:rPr lang="en-US" dirty="0" smtClean="0"/>
              <a:t> after you finish your exam.</a:t>
            </a:r>
          </a:p>
          <a:p>
            <a:r>
              <a:rPr lang="en-US" b="1" dirty="0" smtClean="0"/>
              <a:t>Thoroughly complete</a:t>
            </a:r>
            <a:r>
              <a:rPr lang="en-US" dirty="0" smtClean="0"/>
              <a:t> the review guide! It will help you with the test.</a:t>
            </a:r>
          </a:p>
          <a:p>
            <a:r>
              <a:rPr lang="en-US" b="1" dirty="0" smtClean="0"/>
              <a:t>Bring your textbooks tomorrow (and all week).</a:t>
            </a:r>
          </a:p>
          <a:p>
            <a:r>
              <a:rPr lang="en-US" dirty="0" smtClean="0"/>
              <a:t>I have </a:t>
            </a:r>
            <a:r>
              <a:rPr lang="en-US" b="1" dirty="0" smtClean="0"/>
              <a:t>grade printouts </a:t>
            </a:r>
            <a:r>
              <a:rPr lang="en-US" dirty="0" smtClean="0"/>
              <a:t>to give you in the </a:t>
            </a:r>
            <a:r>
              <a:rPr lang="en-US" b="1" dirty="0" smtClean="0"/>
              <a:t>final ten minutes </a:t>
            </a:r>
            <a:r>
              <a:rPr lang="en-US" dirty="0" smtClean="0"/>
              <a:t>of class. Please </a:t>
            </a:r>
            <a:r>
              <a:rPr lang="en-US" b="1" dirty="0" smtClean="0"/>
              <a:t>mark</a:t>
            </a:r>
            <a:r>
              <a:rPr lang="en-US" dirty="0" smtClean="0"/>
              <a:t> any grades you believe might be wrong and put this printout in the box for me.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63689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dirty="0" smtClean="0"/>
              <a:t>Anglo-Saxon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Kenning</a:t>
            </a:r>
            <a:r>
              <a:rPr lang="en-US" dirty="0" smtClean="0"/>
              <a:t>—an Anglo-Saxon metaphor; noun phrase to describe something or someone</a:t>
            </a:r>
          </a:p>
          <a:p>
            <a:r>
              <a:rPr lang="en-US" b="1" dirty="0" smtClean="0"/>
              <a:t>Foil</a:t>
            </a:r>
            <a:r>
              <a:rPr lang="en-US" dirty="0" smtClean="0"/>
              <a:t>—a character who contrasts another character to point out specific traits</a:t>
            </a:r>
          </a:p>
          <a:p>
            <a:pPr lvl="1"/>
            <a:r>
              <a:rPr lang="en-US" dirty="0" smtClean="0"/>
              <a:t>Ex: A hero seems </a:t>
            </a:r>
            <a:r>
              <a:rPr lang="en-US" u="sng" dirty="0" smtClean="0"/>
              <a:t>more</a:t>
            </a:r>
            <a:r>
              <a:rPr lang="en-US" dirty="0" smtClean="0"/>
              <a:t> honest or good-hearted because the villain is so evil.</a:t>
            </a:r>
          </a:p>
          <a:p>
            <a:r>
              <a:rPr lang="en-US" b="1" dirty="0" err="1" smtClean="0"/>
              <a:t>Elegaic</a:t>
            </a:r>
            <a:r>
              <a:rPr lang="en-US" b="1" dirty="0" smtClean="0"/>
              <a:t> tone</a:t>
            </a:r>
            <a:r>
              <a:rPr lang="en-US" dirty="0" smtClean="0"/>
              <a:t>—sad, longing for the past</a:t>
            </a:r>
          </a:p>
          <a:p>
            <a:r>
              <a:rPr lang="en-US" b="1" dirty="0" smtClean="0"/>
              <a:t>Archetype</a:t>
            </a:r>
            <a:r>
              <a:rPr lang="en-US" dirty="0" smtClean="0"/>
              <a:t>—a role (ex: hero, villain)</a:t>
            </a:r>
          </a:p>
          <a:p>
            <a:r>
              <a:rPr lang="en-US" b="1" dirty="0" err="1" smtClean="0"/>
              <a:t>Wyrd</a:t>
            </a:r>
            <a:r>
              <a:rPr lang="en-US" dirty="0" smtClean="0"/>
              <a:t>—Anglo-Saxon word for “fate”</a:t>
            </a:r>
          </a:p>
          <a:p>
            <a:r>
              <a:rPr lang="en-US" b="1" dirty="0" smtClean="0"/>
              <a:t>Alliteration</a:t>
            </a:r>
            <a:r>
              <a:rPr lang="en-US" dirty="0" smtClean="0"/>
              <a:t>—repeating the initial sounds of words in a line of poetry.</a:t>
            </a:r>
            <a:endParaRPr lang="en-US" b="1" dirty="0" smtClean="0"/>
          </a:p>
          <a:p>
            <a:r>
              <a:rPr lang="en-US" b="1" dirty="0" smtClean="0"/>
              <a:t>Epic</a:t>
            </a:r>
            <a:r>
              <a:rPr lang="en-US" dirty="0" smtClean="0"/>
              <a:t>—narrative poem that celebrates the accomplishments of a hero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63689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Anglo-Saxon Historical/Cultural Info.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Celts, Romans, Anglo-Saxons, Vikings (Danes)</a:t>
            </a:r>
          </a:p>
          <a:p>
            <a:pPr marL="514350" indent="-514350">
              <a:buAutoNum type="arabicPeriod"/>
            </a:pPr>
            <a:r>
              <a:rPr lang="en-US" dirty="0" smtClean="0"/>
              <a:t>Roads, permanent buildings, Christianity, literature, written language, advanced civilization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Celts, Anglo-Saxons, Vikings/Danes</a:t>
            </a:r>
          </a:p>
          <a:p>
            <a:pPr marL="514350" indent="-514350">
              <a:buAutoNum type="arabicPeriod"/>
            </a:pPr>
            <a:r>
              <a:rPr lang="en-US" dirty="0" smtClean="0"/>
              <a:t>Romans</a:t>
            </a:r>
          </a:p>
          <a:p>
            <a:pPr marL="514350" indent="-514350">
              <a:buAutoNum type="arabicPeriod"/>
            </a:pPr>
            <a:r>
              <a:rPr lang="en-US" dirty="0" smtClean="0"/>
              <a:t>A Viking warrior who was able to unite many separate, warring clans; interested in education; first “king”</a:t>
            </a:r>
          </a:p>
          <a:p>
            <a:pPr marL="514350" indent="-514350">
              <a:buAutoNum type="arabicPeriod"/>
            </a:pPr>
            <a:r>
              <a:rPr lang="en-US" dirty="0" smtClean="0"/>
              <a:t>Territory, strength in battle, family, stories of their people</a:t>
            </a:r>
          </a:p>
        </p:txBody>
      </p:sp>
    </p:spTree>
    <p:extLst>
      <p:ext uri="{BB962C8B-B14F-4D97-AF65-F5344CB8AC3E}">
        <p14:creationId xmlns="" xmlns:p14="http://schemas.microsoft.com/office/powerpoint/2010/main" val="2718685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Anglo-Saxon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Bravery, fighting ability, loyalty to king/country, generosity in sharing treasures</a:t>
            </a:r>
          </a:p>
          <a:p>
            <a:pPr marL="788670" lvl="1" indent="-514350"/>
            <a:r>
              <a:rPr lang="en-US" dirty="0" smtClean="0"/>
              <a:t>Examples?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Being famous in life through brave deeds would cause people to tell stories about them forever; immortality!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 Not much is known about this period from written records. Most history is pieced together from artifacts.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/>
              <a:t> </a:t>
            </a:r>
            <a:r>
              <a:rPr lang="en-US" dirty="0" smtClean="0"/>
              <a:t>Our modern days of the week are based on the names of Anglo-Saxon/Danish gods and goddesses.</a:t>
            </a:r>
          </a:p>
        </p:txBody>
      </p:sp>
    </p:spTree>
    <p:extLst>
      <p:ext uri="{BB962C8B-B14F-4D97-AF65-F5344CB8AC3E}">
        <p14:creationId xmlns="" xmlns:p14="http://schemas.microsoft.com/office/powerpoint/2010/main" val="3469280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Anglo-Saxon Period: </a:t>
            </a:r>
            <a:r>
              <a:rPr lang="en-US" i="1" dirty="0" smtClean="0"/>
              <a:t>Beowulf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Beowulf</a:t>
            </a:r>
            <a:r>
              <a:rPr lang="en-US" dirty="0" smtClean="0"/>
              <a:t> is an epic! (long, narrative poem, celebrates the deeds of a hero on a quest defeating evil)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Characters:</a:t>
            </a:r>
          </a:p>
          <a:p>
            <a:pPr marL="788670" lvl="1" indent="-514350"/>
            <a:r>
              <a:rPr lang="en-US" u="sng" dirty="0" smtClean="0"/>
              <a:t>Beowulf</a:t>
            </a:r>
            <a:r>
              <a:rPr lang="en-US" dirty="0" smtClean="0"/>
              <a:t>—hero of poem, from </a:t>
            </a:r>
            <a:r>
              <a:rPr lang="en-US" dirty="0" err="1" smtClean="0"/>
              <a:t>Gaetland</a:t>
            </a:r>
            <a:r>
              <a:rPr lang="en-US" dirty="0" smtClean="0"/>
              <a:t>, becomes king, defeats monsters, etc.</a:t>
            </a:r>
          </a:p>
          <a:p>
            <a:pPr marL="788670" lvl="1" indent="-514350"/>
            <a:r>
              <a:rPr lang="en-US" u="sng" dirty="0" err="1" smtClean="0"/>
              <a:t>Hrothgar</a:t>
            </a:r>
            <a:r>
              <a:rPr lang="en-US" dirty="0" smtClean="0"/>
              <a:t>—King of the Danes</a:t>
            </a:r>
          </a:p>
          <a:p>
            <a:pPr marL="788670" lvl="1" indent="-514350"/>
            <a:r>
              <a:rPr lang="en-US" u="sng" dirty="0" err="1" smtClean="0"/>
              <a:t>Wiglaf</a:t>
            </a:r>
            <a:r>
              <a:rPr lang="en-US" dirty="0" smtClean="0"/>
              <a:t>—Beowulf’s nephew; inherits </a:t>
            </a:r>
            <a:r>
              <a:rPr lang="en-US" dirty="0" err="1" smtClean="0"/>
              <a:t>Gaetland’s</a:t>
            </a:r>
            <a:r>
              <a:rPr lang="en-US" dirty="0" smtClean="0"/>
              <a:t> rule</a:t>
            </a:r>
          </a:p>
          <a:p>
            <a:pPr marL="788670" lvl="1" indent="-514350"/>
            <a:r>
              <a:rPr lang="en-US" u="sng" dirty="0" err="1" smtClean="0"/>
              <a:t>Grendel</a:t>
            </a:r>
            <a:r>
              <a:rPr lang="en-US" dirty="0" smtClean="0"/>
              <a:t>—Monster terrorizing Denmark; descendent of Cain, cursed/exiled; jealous; no weapon can harm him; acid blood!</a:t>
            </a:r>
          </a:p>
          <a:p>
            <a:pPr marL="788670" lvl="1" indent="-514350"/>
            <a:r>
              <a:rPr lang="en-US" u="sng" dirty="0" err="1" smtClean="0"/>
              <a:t>Grendel’s</a:t>
            </a:r>
            <a:r>
              <a:rPr lang="en-US" u="sng" dirty="0" smtClean="0"/>
              <a:t> mother</a:t>
            </a:r>
            <a:r>
              <a:rPr lang="en-US" dirty="0" smtClean="0"/>
              <a:t>—similar to </a:t>
            </a:r>
            <a:r>
              <a:rPr lang="en-US" dirty="0" err="1" smtClean="0"/>
              <a:t>Grendel</a:t>
            </a:r>
            <a:r>
              <a:rPr lang="en-US" dirty="0" smtClean="0"/>
              <a:t>; lives under a burning lake</a:t>
            </a:r>
            <a:endParaRPr lang="en-US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Boasting to </a:t>
            </a:r>
            <a:r>
              <a:rPr lang="en-US" dirty="0" err="1" smtClean="0"/>
              <a:t>Hrothgar</a:t>
            </a:r>
            <a:r>
              <a:rPr lang="en-US" dirty="0" smtClean="0"/>
              <a:t> (p. 105); boasting to his/</a:t>
            </a:r>
            <a:r>
              <a:rPr lang="en-US" dirty="0" err="1" smtClean="0"/>
              <a:t>Hrothgar’s</a:t>
            </a:r>
            <a:r>
              <a:rPr lang="en-US" dirty="0" smtClean="0"/>
              <a:t> warriors (p. 107); boasting to </a:t>
            </a:r>
            <a:r>
              <a:rPr lang="en-US" dirty="0" err="1" smtClean="0"/>
              <a:t>Hrothgar</a:t>
            </a:r>
            <a:r>
              <a:rPr lang="en-US" dirty="0" smtClean="0"/>
              <a:t> again (p. 109); boast to his own warriors before fighting the dragon (p. 110)</a:t>
            </a:r>
          </a:p>
          <a:p>
            <a:pPr marL="1257300" lvl="2" indent="-457200"/>
            <a:r>
              <a:rPr lang="en-US" dirty="0" smtClean="0"/>
              <a:t>Why do you think A-S people would value these boasts?</a:t>
            </a:r>
          </a:p>
        </p:txBody>
      </p:sp>
    </p:spTree>
    <p:extLst>
      <p:ext uri="{BB962C8B-B14F-4D97-AF65-F5344CB8AC3E}">
        <p14:creationId xmlns="" xmlns:p14="http://schemas.microsoft.com/office/powerpoint/2010/main" val="699146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Anglo-Saxon Period: </a:t>
            </a:r>
            <a:r>
              <a:rPr lang="en-US" i="1" dirty="0" smtClean="0"/>
              <a:t>Beowulf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Place: Mead hall (</a:t>
            </a:r>
            <a:r>
              <a:rPr lang="en-US" dirty="0" err="1" smtClean="0"/>
              <a:t>Herot</a:t>
            </a:r>
            <a:r>
              <a:rPr lang="en-US" dirty="0" smtClean="0"/>
              <a:t>); Outcome: Beowulf wins by using no weapons and ripping Grendel’s arm from his body (then proceeds to hang this arm from the rafters as a trophy).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Place: under a boiling lake in a giant cavern; Outcome: Beowulf wins by using a magical sword that he finds hanging on the wall. He also chops off Grendel’s head as a trophy.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Who: Beowulf and </a:t>
            </a:r>
            <a:r>
              <a:rPr lang="en-US" dirty="0" err="1" smtClean="0"/>
              <a:t>Wiglaf</a:t>
            </a:r>
            <a:r>
              <a:rPr lang="en-US" dirty="0" smtClean="0"/>
              <a:t> (his nephew); Where: </a:t>
            </a:r>
            <a:r>
              <a:rPr lang="en-US" dirty="0" err="1" smtClean="0"/>
              <a:t>Gaetland</a:t>
            </a:r>
            <a:r>
              <a:rPr lang="en-US" dirty="0" smtClean="0"/>
              <a:t> (Beowulf’s kingdom); Outcome: Beowulf and </a:t>
            </a:r>
            <a:r>
              <a:rPr lang="en-US" dirty="0" err="1" smtClean="0"/>
              <a:t>Wiglaf</a:t>
            </a:r>
            <a:r>
              <a:rPr lang="en-US" dirty="0" smtClean="0"/>
              <a:t> are able to defeat the dragon together, but Beowulf’s sword (</a:t>
            </a:r>
            <a:r>
              <a:rPr lang="en-US" dirty="0" err="1" smtClean="0"/>
              <a:t>Hrunting</a:t>
            </a:r>
            <a:r>
              <a:rPr lang="en-US" dirty="0" smtClean="0"/>
              <a:t>) breaks in the fight and Beowulf dies. </a:t>
            </a:r>
          </a:p>
        </p:txBody>
      </p:sp>
    </p:spTree>
    <p:extLst>
      <p:ext uri="{BB962C8B-B14F-4D97-AF65-F5344CB8AC3E}">
        <p14:creationId xmlns="" xmlns:p14="http://schemas.microsoft.com/office/powerpoint/2010/main" val="2978064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Anglo-Saxon Period: </a:t>
            </a:r>
            <a:r>
              <a:rPr lang="en-US" i="1" dirty="0" smtClean="0"/>
              <a:t>Beowulf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err="1" smtClean="0"/>
              <a:t>Wiglaf</a:t>
            </a:r>
            <a:r>
              <a:rPr lang="en-US" dirty="0" smtClean="0"/>
              <a:t> helps Beowulf when the other warriors run away; he becomes King after Beowulf dies.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Themes include being loyal to king and kingdom, good triumphing over evil, bravery in the face of danger.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err="1" smtClean="0"/>
              <a:t>Grendel</a:t>
            </a:r>
            <a:r>
              <a:rPr lang="en-US" dirty="0" smtClean="0"/>
              <a:t> and his mother are descendants of Cain; this shows that the writer was probably Christian.</a:t>
            </a:r>
          </a:p>
        </p:txBody>
      </p:sp>
    </p:spTree>
    <p:extLst>
      <p:ext uri="{BB962C8B-B14F-4D97-AF65-F5344CB8AC3E}">
        <p14:creationId xmlns="" xmlns:p14="http://schemas.microsoft.com/office/powerpoint/2010/main" val="1125658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Anglo-Saxon Literature Characteristics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760363681"/>
              </p:ext>
            </p:extLst>
          </p:nvPr>
        </p:nvGraphicFramePr>
        <p:xfrm>
          <a:off x="228599" y="1143001"/>
          <a:ext cx="8610601" cy="5411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1"/>
                <a:gridCol w="609600"/>
                <a:gridCol w="609600"/>
                <a:gridCol w="609600"/>
                <a:gridCol w="685800"/>
                <a:gridCol w="609600"/>
                <a:gridCol w="4343400"/>
              </a:tblGrid>
              <a:tr h="9143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Title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Epic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Elegiac Tone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Christian Influence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Pagan Influence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Historical Document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What was this piece of literature about?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What was important/significant about it?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</a:tr>
              <a:tr h="8994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Beowulf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p.</a:t>
                      </a:r>
                      <a:r>
                        <a:rPr lang="en-US" sz="2400" baseline="0" dirty="0" smtClean="0">
                          <a:effectLst/>
                        </a:rPr>
                        <a:t> 99/online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</a:tr>
              <a:tr h="8994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Conversion of King Edwin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p.</a:t>
                      </a:r>
                      <a:r>
                        <a:rPr lang="en-US" sz="2400" baseline="0" dirty="0" smtClean="0">
                          <a:effectLst/>
                        </a:rPr>
                        <a:t> 76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</a:tr>
              <a:tr h="8994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Caedmon’s Hymn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p. 82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</a:tr>
              <a:tr h="8994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Wife’s Lament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p. 88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</a:tr>
              <a:tr h="8994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Seafarer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p. 117/online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9" marR="6301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40515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871</TotalTime>
  <Words>1596</Words>
  <Application>Microsoft Office PowerPoint</Application>
  <PresentationFormat>On-screen Show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English 4 Review: Fall 2012</vt:lpstr>
      <vt:lpstr>General Information</vt:lpstr>
      <vt:lpstr>Anglo-Saxon Period</vt:lpstr>
      <vt:lpstr>Anglo-Saxon Historical/Cultural Info.</vt:lpstr>
      <vt:lpstr>Anglo-Saxon Period</vt:lpstr>
      <vt:lpstr>Anglo-Saxon Period: Beowulf</vt:lpstr>
      <vt:lpstr>Anglo-Saxon Period: Beowulf</vt:lpstr>
      <vt:lpstr>Anglo-Saxon Period: Beowulf</vt:lpstr>
      <vt:lpstr>Anglo-Saxon Literature Characteristics</vt:lpstr>
      <vt:lpstr>Medieval Period: Historical, Cultural, Lit. Terms</vt:lpstr>
      <vt:lpstr>Medieval Period</vt:lpstr>
      <vt:lpstr>Medieval Period</vt:lpstr>
      <vt:lpstr>Medieval Period</vt:lpstr>
      <vt:lpstr>Medieval Period: Sir Gawain</vt:lpstr>
      <vt:lpstr>Medieval Period: “The Prologue”</vt:lpstr>
      <vt:lpstr>MLA Formatting</vt:lpstr>
      <vt:lpstr>MLA Formatting</vt:lpstr>
      <vt:lpstr>MLA Formatting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4 Review: Fall 2011</dc:title>
  <dc:creator>Heather</dc:creator>
  <cp:lastModifiedBy>babbh</cp:lastModifiedBy>
  <cp:revision>53</cp:revision>
  <dcterms:created xsi:type="dcterms:W3CDTF">2011-12-13T03:30:28Z</dcterms:created>
  <dcterms:modified xsi:type="dcterms:W3CDTF">2012-12-18T20:57:49Z</dcterms:modified>
</cp:coreProperties>
</file>