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89" autoAdjust="0"/>
  </p:normalViewPr>
  <p:slideViewPr>
    <p:cSldViewPr>
      <p:cViewPr>
        <p:scale>
          <a:sx n="49" d="100"/>
          <a:sy n="49" d="100"/>
        </p:scale>
        <p:origin x="-1080" y="-42"/>
      </p:cViewPr>
      <p:guideLst>
        <p:guide orient="horz" pos="2160"/>
        <p:guide pos="2880"/>
      </p:guideLst>
    </p:cSldViewPr>
  </p:slideViewPr>
  <p:outlineViewPr>
    <p:cViewPr>
      <p:scale>
        <a:sx n="33" d="100"/>
        <a:sy n="33" d="100"/>
      </p:scale>
      <p:origin x="0" y="1128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0131F56-B257-415D-A533-E1D33124897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131F56-B257-415D-A533-E1D331248973}"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131F56-B257-415D-A533-E1D331248973}"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131F56-B257-415D-A533-E1D331248973}"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131F56-B257-415D-A533-E1D33124897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131F56-B257-415D-A533-E1D331248973}"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131F56-B257-415D-A533-E1D331248973}"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131F56-B257-415D-A533-E1D331248973}"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131F56-B257-415D-A533-E1D33124897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131F56-B257-415D-A533-E1D331248973}"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51BE5C4-9A55-44FE-925E-FF84CECE9725}" type="datetimeFigureOut">
              <a:rPr lang="en-US" smtClean="0"/>
              <a:pPr/>
              <a:t>11/21/2013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131F56-B257-415D-A533-E1D33124897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51BE5C4-9A55-44FE-925E-FF84CECE9725}" type="datetimeFigureOut">
              <a:rPr lang="en-US" smtClean="0"/>
              <a:pPr/>
              <a:t>11/21/2013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0131F56-B257-415D-A533-E1D33124897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d"/>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a:t>The Crucible</a:t>
            </a:r>
            <a:r>
              <a:rPr lang="en-US" dirty="0"/>
              <a:t> Act II Reading Guide</a:t>
            </a:r>
            <a:br>
              <a:rPr lang="en-US" dirty="0"/>
            </a:br>
            <a:endParaRPr lang="en-US" dirty="0"/>
          </a:p>
        </p:txBody>
      </p:sp>
      <p:sp>
        <p:nvSpPr>
          <p:cNvPr id="3" name="Subtitle 2"/>
          <p:cNvSpPr>
            <a:spLocks noGrp="1"/>
          </p:cNvSpPr>
          <p:nvPr>
            <p:ph type="subTitle" idx="1"/>
          </p:nvPr>
        </p:nvSpPr>
        <p:spPr/>
        <p:txBody>
          <a:bodyPr/>
          <a:lstStyle/>
          <a:p>
            <a:r>
              <a:rPr lang="en-US" dirty="0" smtClean="0"/>
              <a:t>Key</a:t>
            </a:r>
          </a:p>
          <a:p>
            <a:endParaRPr lang="en-US"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What does Mary Warren compare Abigail’s power to on pages 52-53?</a:t>
            </a:r>
          </a:p>
          <a:p>
            <a:pPr lvl="1"/>
            <a:r>
              <a:rPr lang="en-US" dirty="0" smtClean="0"/>
              <a:t>She compares Abigail to a saint.</a:t>
            </a:r>
          </a:p>
          <a:p>
            <a:pPr lvl="0"/>
            <a:r>
              <a:rPr lang="en-US" dirty="0"/>
              <a:t>What does Elizabeth believe John should tell Ezekiel Cheever and the court</a:t>
            </a:r>
            <a:r>
              <a:rPr lang="en-US" dirty="0" smtClean="0"/>
              <a:t>?</a:t>
            </a:r>
          </a:p>
          <a:p>
            <a:pPr lvl="1"/>
            <a:r>
              <a:rPr lang="en-US" dirty="0" smtClean="0"/>
              <a:t>That Abigail confessed it was just sport.</a:t>
            </a:r>
            <a:endParaRPr lang="en-US" dirty="0"/>
          </a:p>
          <a:p>
            <a:pPr lvl="0"/>
            <a:r>
              <a:rPr lang="en-US" dirty="0"/>
              <a:t>Why would Elizabeth question </a:t>
            </a:r>
            <a:r>
              <a:rPr lang="en-US" dirty="0" smtClean="0"/>
              <a:t>Proctor </a:t>
            </a:r>
            <a:r>
              <a:rPr lang="en-US" dirty="0"/>
              <a:t>being alone with Abigail</a:t>
            </a:r>
            <a:r>
              <a:rPr lang="en-US" dirty="0" smtClean="0"/>
              <a:t>?</a:t>
            </a:r>
          </a:p>
          <a:p>
            <a:pPr lvl="1"/>
            <a:r>
              <a:rPr lang="en-US" dirty="0" smtClean="0"/>
              <a:t>Because he said that he was with a group of people. Also, they have has an affair. </a:t>
            </a:r>
          </a:p>
          <a:p>
            <a:pPr lvl="1"/>
            <a:endParaRPr lang="en-US" dirty="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What is the “poppet” used in the play</a:t>
            </a:r>
            <a:r>
              <a:rPr lang="en-US" dirty="0" smtClean="0"/>
              <a:t>?</a:t>
            </a:r>
          </a:p>
          <a:p>
            <a:pPr lvl="1"/>
            <a:r>
              <a:rPr lang="en-US" dirty="0" smtClean="0"/>
              <a:t>It is used against evidence against Elizabeth. It has a needle in it as if it is a voodoo doll.</a:t>
            </a:r>
            <a:endParaRPr lang="en-US" dirty="0"/>
          </a:p>
          <a:p>
            <a:pPr lvl="0"/>
            <a:r>
              <a:rPr lang="en-US" dirty="0"/>
              <a:t>How many women are now arrested in Salem</a:t>
            </a:r>
            <a:r>
              <a:rPr lang="en-US" dirty="0" smtClean="0"/>
              <a:t>?</a:t>
            </a:r>
          </a:p>
          <a:p>
            <a:pPr lvl="1"/>
            <a:r>
              <a:rPr lang="en-US" dirty="0" smtClean="0"/>
              <a:t>55</a:t>
            </a:r>
            <a:endParaRPr lang="en-US" dirty="0"/>
          </a:p>
          <a:p>
            <a:pPr lvl="0"/>
            <a:r>
              <a:rPr lang="en-US" dirty="0"/>
              <a:t>Why will Goody </a:t>
            </a:r>
            <a:r>
              <a:rPr lang="en-US" dirty="0" err="1"/>
              <a:t>Osburn</a:t>
            </a:r>
            <a:r>
              <a:rPr lang="en-US" dirty="0"/>
              <a:t> hang?  Why will Sarah Good not hang</a:t>
            </a:r>
            <a:r>
              <a:rPr lang="en-US" dirty="0" smtClean="0"/>
              <a:t>?</a:t>
            </a:r>
          </a:p>
          <a:p>
            <a:pPr lvl="1"/>
            <a:r>
              <a:rPr lang="en-US" dirty="0" err="1" smtClean="0"/>
              <a:t>Osburn</a:t>
            </a:r>
            <a:r>
              <a:rPr lang="en-US" dirty="0" smtClean="0"/>
              <a:t> will hang because she did not confess. </a:t>
            </a:r>
          </a:p>
          <a:p>
            <a:pPr lvl="1"/>
            <a:r>
              <a:rPr lang="en-US" dirty="0" smtClean="0"/>
              <a:t>Sarah Good will not because she did confess and she is pregnant. </a:t>
            </a:r>
            <a:endParaRPr lang="en-US" dirty="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r>
              <a:rPr lang="en-US" dirty="0"/>
              <a:t>Which character accused Elizabeth of witchcraft?  Why</a:t>
            </a:r>
            <a:r>
              <a:rPr lang="en-US" dirty="0" smtClean="0"/>
              <a:t>?</a:t>
            </a:r>
          </a:p>
          <a:p>
            <a:pPr lvl="1"/>
            <a:r>
              <a:rPr lang="en-US" dirty="0" smtClean="0"/>
              <a:t>Abigail accused Elizabeth because she wants to be with John. </a:t>
            </a:r>
            <a:endParaRPr lang="en-US" dirty="0"/>
          </a:p>
          <a:p>
            <a:pPr lvl="0"/>
            <a:r>
              <a:rPr lang="en-US" dirty="0"/>
              <a:t>What commandment did Proctor forget to mention?  Why is this ironic</a:t>
            </a:r>
            <a:r>
              <a:rPr lang="en-US" dirty="0" smtClean="0"/>
              <a:t>?</a:t>
            </a:r>
            <a:endParaRPr lang="en-US" dirty="0"/>
          </a:p>
          <a:p>
            <a:pPr lvl="1"/>
            <a:r>
              <a:rPr lang="en-US" dirty="0" smtClean="0"/>
              <a:t>Adultery, it is ironic because it is the sin that he committed.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r>
              <a:rPr lang="en-US" dirty="0"/>
              <a:t>Why have Martha Corey and Rebecca Nurse been arrested</a:t>
            </a:r>
            <a:r>
              <a:rPr lang="en-US" dirty="0" smtClean="0"/>
              <a:t>?</a:t>
            </a:r>
          </a:p>
          <a:p>
            <a:pPr lvl="1"/>
            <a:r>
              <a:rPr lang="en-US" dirty="0" smtClean="0"/>
              <a:t>Both have been accused of witchcraft. </a:t>
            </a:r>
          </a:p>
          <a:p>
            <a:pPr lvl="1"/>
            <a:r>
              <a:rPr lang="en-US" dirty="0" smtClean="0"/>
              <a:t>Rebecca: killing Mrs. Putnam’s babies. </a:t>
            </a:r>
          </a:p>
          <a:p>
            <a:pPr lvl="1"/>
            <a:r>
              <a:rPr lang="en-US" dirty="0" smtClean="0"/>
              <a:t>Martha: killing Walcott’s pigs. </a:t>
            </a:r>
            <a:endParaRPr lang="en-US" dirty="0"/>
          </a:p>
          <a:p>
            <a:pPr lvl="0"/>
            <a:r>
              <a:rPr lang="en-US" dirty="0"/>
              <a:t>Why is there a “shocked silence” when Ezekiel enters?</a:t>
            </a:r>
          </a:p>
          <a:p>
            <a:pPr lvl="1"/>
            <a:r>
              <a:rPr lang="en-US" dirty="0" smtClean="0"/>
              <a:t>The Proctor’s know that he is there to arrest Elizabeth.</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r>
              <a:rPr lang="en-US" dirty="0"/>
              <a:t>Why does Mary Warren say, “</a:t>
            </a:r>
            <a:r>
              <a:rPr lang="en-US" dirty="0" err="1"/>
              <a:t>Abby’ll</a:t>
            </a:r>
            <a:r>
              <a:rPr lang="en-US" dirty="0"/>
              <a:t> charge lechery on you” to Proctor</a:t>
            </a:r>
            <a:r>
              <a:rPr lang="en-US" dirty="0" smtClean="0"/>
              <a:t>?</a:t>
            </a:r>
          </a:p>
          <a:p>
            <a:pPr lvl="1"/>
            <a:r>
              <a:rPr lang="en-US" dirty="0" smtClean="0"/>
              <a:t>She knows about the affair. </a:t>
            </a:r>
            <a:endParaRPr lang="en-US" dirty="0"/>
          </a:p>
          <a:p>
            <a:pPr lvl="0"/>
            <a:r>
              <a:rPr lang="en-US" dirty="0"/>
              <a:t>What does Proctor want Mary Warren to do to protect Elizabeth</a:t>
            </a:r>
            <a:r>
              <a:rPr lang="en-US" dirty="0" smtClean="0"/>
              <a:t>?</a:t>
            </a:r>
          </a:p>
          <a:p>
            <a:pPr lvl="1"/>
            <a:r>
              <a:rPr lang="en-US" dirty="0" smtClean="0"/>
              <a:t>He wants her to tell the truth about the doll. </a:t>
            </a:r>
            <a:endParaRPr lang="en-US" dirty="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Three: Application/ Complex/ ACT Questions</a:t>
            </a:r>
            <a:endParaRPr lang="en-US" dirty="0"/>
          </a:p>
        </p:txBody>
      </p:sp>
      <p:sp>
        <p:nvSpPr>
          <p:cNvPr id="3" name="Content Placeholder 2"/>
          <p:cNvSpPr>
            <a:spLocks noGrp="1"/>
          </p:cNvSpPr>
          <p:nvPr>
            <p:ph idx="1"/>
          </p:nvPr>
        </p:nvSpPr>
        <p:spPr/>
        <p:txBody>
          <a:bodyPr>
            <a:normAutofit lnSpcReduction="10000"/>
          </a:bodyPr>
          <a:lstStyle/>
          <a:p>
            <a:pPr lvl="0"/>
            <a:r>
              <a:rPr lang="en-US" dirty="0"/>
              <a:t>How does Miller want the reader to feel about Elizabeth when she says that it broke her heart to kill the rabbit?</a:t>
            </a:r>
          </a:p>
          <a:p>
            <a:pPr lvl="1"/>
            <a:r>
              <a:rPr lang="en-US" dirty="0" smtClean="0"/>
              <a:t>He wants the reader to see her as weak, kind, and innocent. </a:t>
            </a:r>
          </a:p>
          <a:p>
            <a:pPr lvl="0"/>
            <a:r>
              <a:rPr lang="en-US" dirty="0"/>
              <a:t>Based on Mary Warren’s reasoning about Goody Good on pages 56-59, what is Miller’s opinion of Mary?</a:t>
            </a:r>
          </a:p>
          <a:p>
            <a:pPr lvl="1"/>
            <a:r>
              <a:rPr lang="en-US" dirty="0" smtClean="0"/>
              <a:t>Mary is gullible and truly believes that Sarah Good has attacked her in some way.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lvl="0"/>
            <a:r>
              <a:rPr lang="en-US" dirty="0"/>
              <a:t>Elizabeth points out that Abigail “thinks to kill me, then to take my place.”  Many U.S. citizens opposed to Senator McCarthy accused him of promoting his own career in hunting for Communists.  How are these situations similar?</a:t>
            </a:r>
          </a:p>
          <a:p>
            <a:pPr lvl="1"/>
            <a:r>
              <a:rPr lang="en-US" dirty="0" err="1" smtClean="0"/>
              <a:t>Abilgail</a:t>
            </a:r>
            <a:r>
              <a:rPr lang="en-US" dirty="0" smtClean="0"/>
              <a:t> is making herself seem honest and good just as McCarthy is making himself seem patriotic and American.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r>
              <a:rPr lang="en-US" dirty="0"/>
              <a:t>After examining the scene when Elizabeth refuses to back down to Hale on pages 69-70, where do you think Miller would have stood on the issue of feminism and women’s rights?</a:t>
            </a:r>
          </a:p>
          <a:p>
            <a:pPr lvl="1"/>
            <a:r>
              <a:rPr lang="en-US" dirty="0" smtClean="0"/>
              <a:t>He seems to be for women’s rights and probably felt that they has a right to stand up for themselves.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Questions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a:t>HALE, </a:t>
            </a:r>
            <a:r>
              <a:rPr lang="en-US" i="1" dirty="0"/>
              <a:t>pleading</a:t>
            </a:r>
            <a:r>
              <a:rPr lang="en-US" dirty="0"/>
              <a:t>: </a:t>
            </a:r>
            <a:r>
              <a:rPr lang="en-US" i="1" dirty="0"/>
              <a:t>“Nurse, though our hearts break, we cannot flinch; these are new times, sir.  There is a misty plot afoot so subtle we should be criminal to cling to old respects and ancient friendships.  I have seen too many frightful proofs in court – the Devil is alive in Salem, and we dare not quail to follow wherever the accusing finger points!”</a:t>
            </a:r>
            <a:endParaRPr lang="en-US" dirty="0"/>
          </a:p>
          <a:p>
            <a:pPr>
              <a:buNone/>
            </a:pPr>
            <a:r>
              <a:rPr lang="en-US" dirty="0"/>
              <a:t>PROCTOR, </a:t>
            </a:r>
            <a:r>
              <a:rPr lang="en-US" i="1" dirty="0"/>
              <a:t>angered</a:t>
            </a:r>
            <a:r>
              <a:rPr lang="en-US" dirty="0"/>
              <a:t>: </a:t>
            </a:r>
            <a:r>
              <a:rPr lang="en-US" i="1" dirty="0"/>
              <a:t>“How may such a woman murder children?”</a:t>
            </a:r>
            <a:endParaRPr lang="en-US" dirty="0"/>
          </a:p>
          <a:p>
            <a:pPr>
              <a:buNone/>
            </a:pPr>
            <a:r>
              <a:rPr lang="en-US" dirty="0"/>
              <a:t>HALE, </a:t>
            </a:r>
            <a:r>
              <a:rPr lang="en-US" i="1" dirty="0"/>
              <a:t>in great pain</a:t>
            </a:r>
            <a:r>
              <a:rPr lang="en-US" dirty="0"/>
              <a:t>: </a:t>
            </a:r>
            <a:r>
              <a:rPr lang="en-US" i="1" dirty="0"/>
              <a:t>“Man, remember, until an hour before the Devil fell, God thought him beautiful in Heaven.”</a:t>
            </a:r>
            <a:endParaRPr lang="en-US" dirty="0"/>
          </a:p>
          <a:p>
            <a:pPr>
              <a:buNone/>
            </a:pP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a:t>
            </a:r>
            <a:endParaRPr lang="en-US" dirty="0"/>
          </a:p>
        </p:txBody>
      </p:sp>
      <p:sp>
        <p:nvSpPr>
          <p:cNvPr id="3" name="Content Placeholder 2"/>
          <p:cNvSpPr>
            <a:spLocks noGrp="1"/>
          </p:cNvSpPr>
          <p:nvPr>
            <p:ph idx="1"/>
          </p:nvPr>
        </p:nvSpPr>
        <p:spPr/>
        <p:txBody>
          <a:bodyPr/>
          <a:lstStyle/>
          <a:p>
            <a:pPr lvl="0">
              <a:buNone/>
            </a:pPr>
            <a:r>
              <a:rPr lang="en-US" dirty="0"/>
              <a:t>As it is used in the first paragraph above, the term </a:t>
            </a:r>
            <a:r>
              <a:rPr lang="en-US" i="1" dirty="0"/>
              <a:t>quail</a:t>
            </a:r>
            <a:r>
              <a:rPr lang="en-US" dirty="0"/>
              <a:t> most nearly means</a:t>
            </a:r>
          </a:p>
          <a:p>
            <a:pPr marL="514350" lvl="0" indent="-514350">
              <a:buFont typeface="+mj-lt"/>
              <a:buAutoNum type="alphaUcPeriod"/>
            </a:pPr>
            <a:r>
              <a:rPr lang="en-US" dirty="0"/>
              <a:t>Bird</a:t>
            </a:r>
          </a:p>
          <a:p>
            <a:pPr marL="514350" lvl="0" indent="-514350">
              <a:buFont typeface="+mj-lt"/>
              <a:buAutoNum type="alphaUcPeriod"/>
            </a:pPr>
            <a:r>
              <a:rPr lang="en-US" dirty="0"/>
              <a:t>Quit</a:t>
            </a:r>
          </a:p>
          <a:p>
            <a:pPr marL="514350" lvl="0" indent="-514350">
              <a:buFont typeface="+mj-lt"/>
              <a:buAutoNum type="alphaUcPeriod"/>
            </a:pPr>
            <a:r>
              <a:rPr lang="en-US" dirty="0">
                <a:solidFill>
                  <a:srgbClr val="FF0000"/>
                </a:solidFill>
              </a:rPr>
              <a:t>Fear</a:t>
            </a:r>
          </a:p>
          <a:p>
            <a:pPr marL="514350" lvl="0" indent="-514350">
              <a:buFont typeface="+mj-lt"/>
              <a:buAutoNum type="alphaUcPeriod"/>
            </a:pPr>
            <a:r>
              <a:rPr lang="en-US" dirty="0"/>
              <a:t>Dare</a:t>
            </a: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Literary Terms</a:t>
            </a:r>
            <a:endParaRPr lang="en-US" dirty="0"/>
          </a:p>
        </p:txBody>
      </p:sp>
      <p:sp>
        <p:nvSpPr>
          <p:cNvPr id="3" name="Content Placeholder 2"/>
          <p:cNvSpPr>
            <a:spLocks noGrp="1"/>
          </p:cNvSpPr>
          <p:nvPr>
            <p:ph idx="1"/>
          </p:nvPr>
        </p:nvSpPr>
        <p:spPr/>
        <p:txBody>
          <a:bodyPr>
            <a:normAutofit/>
          </a:bodyPr>
          <a:lstStyle/>
          <a:p>
            <a:pPr lvl="0"/>
            <a:r>
              <a:rPr lang="en-US" dirty="0"/>
              <a:t>Describe the setting of Act II</a:t>
            </a:r>
            <a:r>
              <a:rPr lang="en-US" dirty="0" smtClean="0"/>
              <a:t>.</a:t>
            </a:r>
          </a:p>
          <a:p>
            <a:pPr lvl="1"/>
            <a:r>
              <a:rPr lang="en-US" dirty="0" smtClean="0"/>
              <a:t>Act two takes place in the Proctor’s house. It is dark and wintry. It is Spring outside but the house seems uninviting and cold. </a:t>
            </a:r>
            <a:endParaRPr lang="en-US" dirty="0"/>
          </a:p>
          <a:p>
            <a:pPr lvl="0"/>
            <a:r>
              <a:rPr lang="en-US" dirty="0"/>
              <a:t>What is the main conflict of Act II of The Crucible?  Is this conflict internal or external</a:t>
            </a:r>
            <a:r>
              <a:rPr lang="en-US" dirty="0" smtClean="0"/>
              <a:t>?</a:t>
            </a:r>
          </a:p>
          <a:p>
            <a:pPr lvl="1"/>
            <a:r>
              <a:rPr lang="en-US" dirty="0" smtClean="0"/>
              <a:t>Proctor is trying to save his wife from being accused of witchcraft. The conflict is external. </a:t>
            </a:r>
            <a:endParaRPr lang="en-US" dirty="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a:t>
            </a:r>
            <a:endParaRPr lang="en-US" dirty="0"/>
          </a:p>
        </p:txBody>
      </p:sp>
      <p:sp>
        <p:nvSpPr>
          <p:cNvPr id="3" name="Content Placeholder 2"/>
          <p:cNvSpPr>
            <a:spLocks noGrp="1"/>
          </p:cNvSpPr>
          <p:nvPr>
            <p:ph idx="1"/>
          </p:nvPr>
        </p:nvSpPr>
        <p:spPr/>
        <p:txBody>
          <a:bodyPr>
            <a:normAutofit lnSpcReduction="10000"/>
          </a:bodyPr>
          <a:lstStyle/>
          <a:p>
            <a:pPr lvl="0">
              <a:buNone/>
            </a:pPr>
            <a:r>
              <a:rPr lang="en-US" dirty="0"/>
              <a:t>From the passage, it can be reasonably inferred that</a:t>
            </a:r>
          </a:p>
          <a:p>
            <a:pPr marL="514350" lvl="0" indent="-514350">
              <a:buFont typeface="+mj-lt"/>
              <a:buAutoNum type="alphaUcPeriod"/>
            </a:pPr>
            <a:r>
              <a:rPr lang="en-US" dirty="0"/>
              <a:t>Hale still doesn’t want to jump to conclusions.</a:t>
            </a:r>
          </a:p>
          <a:p>
            <a:pPr marL="514350" lvl="0" indent="-514350">
              <a:buFont typeface="+mj-lt"/>
              <a:buAutoNum type="alphaUcPeriod"/>
            </a:pPr>
            <a:r>
              <a:rPr lang="en-US" dirty="0"/>
              <a:t>Hale believes the accusations at this point.</a:t>
            </a:r>
          </a:p>
          <a:p>
            <a:pPr marL="514350" lvl="0" indent="-514350">
              <a:buFont typeface="+mj-lt"/>
              <a:buAutoNum type="alphaUcPeriod"/>
            </a:pPr>
            <a:r>
              <a:rPr lang="en-US" dirty="0"/>
              <a:t>Proctor supports the beliefs of Reverend Hale.</a:t>
            </a:r>
          </a:p>
          <a:p>
            <a:pPr marL="514350" indent="-514350">
              <a:buFont typeface="+mj-lt"/>
              <a:buAutoNum type="alphaUcPeriod"/>
            </a:pPr>
            <a:r>
              <a:rPr lang="en-US" dirty="0">
                <a:solidFill>
                  <a:srgbClr val="FF0000"/>
                </a:solidFill>
              </a:rPr>
              <a:t>Proctor is angry because Hale is following accusations.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a:t>
            </a:r>
            <a:endParaRPr lang="en-US" dirty="0"/>
          </a:p>
        </p:txBody>
      </p:sp>
      <p:sp>
        <p:nvSpPr>
          <p:cNvPr id="3" name="Content Placeholder 2"/>
          <p:cNvSpPr>
            <a:spLocks noGrp="1"/>
          </p:cNvSpPr>
          <p:nvPr>
            <p:ph idx="1"/>
          </p:nvPr>
        </p:nvSpPr>
        <p:spPr/>
        <p:txBody>
          <a:bodyPr>
            <a:normAutofit/>
          </a:bodyPr>
          <a:lstStyle/>
          <a:p>
            <a:pPr lvl="0">
              <a:buNone/>
            </a:pPr>
            <a:r>
              <a:rPr lang="en-US" dirty="0"/>
              <a:t>According to the passage, Hale believes the new times</a:t>
            </a:r>
          </a:p>
          <a:p>
            <a:pPr marL="514350" indent="-514350">
              <a:buFont typeface="+mj-lt"/>
              <a:buAutoNum type="alphaUcPeriod"/>
            </a:pPr>
            <a:r>
              <a:rPr lang="en-US" dirty="0">
                <a:solidFill>
                  <a:srgbClr val="FF0000"/>
                </a:solidFill>
              </a:rPr>
              <a:t>Have shown proof in court of witchcraft.</a:t>
            </a:r>
          </a:p>
          <a:p>
            <a:pPr marL="514350" indent="-514350">
              <a:buFont typeface="+mj-lt"/>
              <a:buAutoNum type="alphaUcPeriod"/>
            </a:pPr>
            <a:r>
              <a:rPr lang="en-US" dirty="0"/>
              <a:t>Won’t disturb the ancient friendships developed.</a:t>
            </a:r>
          </a:p>
          <a:p>
            <a:pPr marL="514350" indent="-514350">
              <a:buFont typeface="+mj-lt"/>
              <a:buAutoNum type="alphaUcPeriod"/>
            </a:pPr>
            <a:r>
              <a:rPr lang="en-US" dirty="0"/>
              <a:t>Have brought the Devil to Salem to harm people.</a:t>
            </a:r>
          </a:p>
          <a:p>
            <a:pPr marL="514350" indent="-514350">
              <a:buFont typeface="+mj-lt"/>
              <a:buAutoNum type="alphaUcPeriod"/>
            </a:pPr>
            <a:r>
              <a:rPr lang="en-US" dirty="0"/>
              <a:t>Allows citizens to show support in court.</a:t>
            </a: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Characterize </a:t>
            </a:r>
            <a:r>
              <a:rPr lang="en-US" dirty="0"/>
              <a:t>the new characters from Act II</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Elizabeth</a:t>
            </a:r>
          </a:p>
          <a:p>
            <a:pPr lvl="1"/>
            <a:r>
              <a:rPr lang="en-US" dirty="0" smtClean="0"/>
              <a:t>A weak and quiet woman. She is John’s wife and has three sons. She has lost all trust in her husband. </a:t>
            </a:r>
          </a:p>
          <a:p>
            <a:r>
              <a:rPr lang="en-US" dirty="0"/>
              <a:t>Francis </a:t>
            </a:r>
            <a:endParaRPr lang="en-US" dirty="0" smtClean="0"/>
          </a:p>
          <a:p>
            <a:pPr lvl="1"/>
            <a:r>
              <a:rPr lang="en-US" dirty="0" smtClean="0"/>
              <a:t>A kind old man. Rebecca’s husband.</a:t>
            </a:r>
          </a:p>
          <a:p>
            <a:r>
              <a:rPr lang="en-US" dirty="0"/>
              <a:t>Cheever </a:t>
            </a:r>
            <a:endParaRPr lang="en-US" dirty="0" smtClean="0"/>
          </a:p>
          <a:p>
            <a:pPr lvl="1"/>
            <a:r>
              <a:rPr lang="en-US" dirty="0" smtClean="0"/>
              <a:t>The clerk of the court. He is upright and determined to do his duty for justice.</a:t>
            </a:r>
          </a:p>
          <a:p>
            <a:r>
              <a:rPr lang="en-US" dirty="0"/>
              <a:t>Herrick </a:t>
            </a:r>
            <a:endParaRPr lang="en-US" dirty="0" smtClean="0"/>
          </a:p>
          <a:p>
            <a:pPr lvl="1"/>
            <a:r>
              <a:rPr lang="en-US" dirty="0" smtClean="0"/>
              <a:t>The marshal of Salem. He seems to feel guilty for his actions.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Elizabeth is accused </a:t>
            </a:r>
            <a:r>
              <a:rPr lang="en-US" dirty="0" smtClean="0">
                <a:solidFill>
                  <a:srgbClr val="FF0000"/>
                </a:solidFill>
              </a:rPr>
              <a:t>caused</a:t>
            </a:r>
            <a:r>
              <a:rPr lang="en-US" dirty="0" smtClean="0"/>
              <a:t> John must meet with Abby.</a:t>
            </a:r>
          </a:p>
          <a:p>
            <a:r>
              <a:rPr lang="en-US" dirty="0" smtClean="0"/>
              <a:t>Rebecca is accused </a:t>
            </a:r>
            <a:r>
              <a:rPr lang="en-US" dirty="0" smtClean="0">
                <a:solidFill>
                  <a:srgbClr val="FF0000"/>
                </a:solidFill>
              </a:rPr>
              <a:t>caused</a:t>
            </a:r>
            <a:r>
              <a:rPr lang="en-US" dirty="0" smtClean="0"/>
              <a:t> her to be arrested</a:t>
            </a:r>
          </a:p>
          <a:p>
            <a:r>
              <a:rPr lang="en-US" dirty="0" smtClean="0"/>
              <a:t>Proctor’s affair </a:t>
            </a:r>
            <a:r>
              <a:rPr lang="en-US" dirty="0" smtClean="0">
                <a:solidFill>
                  <a:srgbClr val="FF0000"/>
                </a:solidFill>
              </a:rPr>
              <a:t>caused</a:t>
            </a:r>
            <a:r>
              <a:rPr lang="en-US" dirty="0" smtClean="0"/>
              <a:t> Elizabeth to resent him.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Terms Cont…</a:t>
            </a:r>
            <a:endParaRPr lang="en-US" dirty="0"/>
          </a:p>
        </p:txBody>
      </p:sp>
      <p:sp>
        <p:nvSpPr>
          <p:cNvPr id="3" name="Content Placeholder 2"/>
          <p:cNvSpPr>
            <a:spLocks noGrp="1"/>
          </p:cNvSpPr>
          <p:nvPr>
            <p:ph idx="1"/>
          </p:nvPr>
        </p:nvSpPr>
        <p:spPr/>
        <p:txBody>
          <a:bodyPr/>
          <a:lstStyle/>
          <a:p>
            <a:pPr lvl="0"/>
            <a:r>
              <a:rPr lang="en-US" dirty="0"/>
              <a:t>Write a short summary including the main idea of Act II.</a:t>
            </a:r>
          </a:p>
          <a:p>
            <a:pPr lvl="1"/>
            <a:r>
              <a:rPr lang="en-US" dirty="0" smtClean="0"/>
              <a:t>The act begins in the Proctor house as the couple talks.  Mary arrives home and informs them that Elizabeth has been mentioned. Hale arrives to question them. Cheever and Herrick arrive and arrest Elizabeth. </a:t>
            </a:r>
          </a:p>
          <a:p>
            <a:pPr lvl="1">
              <a:buNone/>
            </a:pP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r>
              <a:rPr lang="en-US" dirty="0"/>
              <a:t>What theme is present in Act I?  Describe how the theme is represented within the text.</a:t>
            </a:r>
          </a:p>
          <a:p>
            <a:pPr lvl="1"/>
            <a:r>
              <a:rPr lang="en-US" dirty="0" smtClean="0"/>
              <a:t>Resentment- Elizabeth resents John for his affair and John in turn resents Elizabeth for her lack of trust. Abigail resents Elizabeth for being with John and that causes her to accuse Elizabeth.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lvl="0"/>
            <a:r>
              <a:rPr lang="en-US" dirty="0"/>
              <a:t>Describe the following allusion.  Although an honest and strong man, John Proctor has an </a:t>
            </a:r>
            <a:r>
              <a:rPr lang="en-US" i="1" dirty="0"/>
              <a:t>Achilles heel</a:t>
            </a:r>
            <a:r>
              <a:rPr lang="en-US" dirty="0"/>
              <a:t> – his relationship with Abigail.  </a:t>
            </a:r>
          </a:p>
          <a:p>
            <a:r>
              <a:rPr lang="en-US" b="1" dirty="0"/>
              <a:t>Allusion</a:t>
            </a:r>
            <a:r>
              <a:rPr lang="en-US" dirty="0"/>
              <a:t> – an </a:t>
            </a:r>
            <a:r>
              <a:rPr lang="en-US" dirty="0" smtClean="0"/>
              <a:t>allusion </a:t>
            </a:r>
            <a:r>
              <a:rPr lang="en-US" dirty="0"/>
              <a:t>is a reference to some well-known thing or </a:t>
            </a:r>
            <a:r>
              <a:rPr lang="en-US" dirty="0" smtClean="0"/>
              <a:t>idea.</a:t>
            </a:r>
          </a:p>
          <a:p>
            <a:pPr lvl="1"/>
            <a:r>
              <a:rPr lang="en-US" dirty="0" smtClean="0"/>
              <a:t>This is an allusion to The Iliad. Achilles’ fatal wound was an arrow that pierced his heal. John’s fatal flaw is his affair with Elizabeth. </a:t>
            </a:r>
            <a:endParaRPr lang="en-US" dirty="0"/>
          </a:p>
          <a:p>
            <a:pPr lvl="1"/>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II Comprehension Questions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As the play opens up, how would you describe Elizabeth’s role in the Proctor household</a:t>
            </a:r>
            <a:r>
              <a:rPr lang="en-US" dirty="0" smtClean="0"/>
              <a:t>?</a:t>
            </a:r>
          </a:p>
          <a:p>
            <a:pPr lvl="1"/>
            <a:r>
              <a:rPr lang="en-US" dirty="0" smtClean="0"/>
              <a:t>She is a house wife. She cooks and cleans. She seems to mind her husband until their lives seem to be in danger. </a:t>
            </a:r>
            <a:endParaRPr lang="en-US" dirty="0"/>
          </a:p>
          <a:p>
            <a:pPr lvl="0"/>
            <a:r>
              <a:rPr lang="en-US" dirty="0"/>
              <a:t>What would cause Elizabeth’s sadness? </a:t>
            </a:r>
            <a:endParaRPr lang="en-US" dirty="0" smtClean="0"/>
          </a:p>
          <a:p>
            <a:pPr lvl="1"/>
            <a:r>
              <a:rPr lang="en-US" dirty="0" smtClean="0"/>
              <a:t>She knows about her husbands affair with Abigail.</a:t>
            </a:r>
            <a:endParaRPr lang="en-US" dirty="0"/>
          </a:p>
          <a:p>
            <a:pPr lvl="0"/>
            <a:r>
              <a:rPr lang="en-US" dirty="0"/>
              <a:t>Why did Proctor forbid Mary Warren to go to Salem</a:t>
            </a:r>
            <a:r>
              <a:rPr lang="en-US" dirty="0" smtClean="0"/>
              <a:t>?</a:t>
            </a:r>
          </a:p>
          <a:p>
            <a:pPr lvl="1"/>
            <a:r>
              <a:rPr lang="en-US" dirty="0" smtClean="0"/>
              <a:t>He does not want her involved in the trial and his wife is ill.</a:t>
            </a:r>
          </a:p>
          <a:p>
            <a:pPr lvl="1"/>
            <a:endParaRPr lang="en-US" dirty="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lvl="0"/>
            <a:r>
              <a:rPr lang="en-US" dirty="0"/>
              <a:t>Describe the court that is now present in the town</a:t>
            </a:r>
            <a:r>
              <a:rPr lang="en-US" dirty="0" smtClean="0"/>
              <a:t>.</a:t>
            </a:r>
          </a:p>
          <a:p>
            <a:pPr lvl="1"/>
            <a:r>
              <a:rPr lang="en-US" dirty="0" smtClean="0"/>
              <a:t>Judges and governors have been called in from around the state the girls serve as the jury. </a:t>
            </a:r>
            <a:endParaRPr lang="en-US" dirty="0"/>
          </a:p>
          <a:p>
            <a:pPr lvl="0"/>
            <a:r>
              <a:rPr lang="en-US" dirty="0"/>
              <a:t>Describe the Proctors’ relationship at the beginning of Act II</a:t>
            </a:r>
            <a:r>
              <a:rPr lang="en-US" dirty="0" smtClean="0"/>
              <a:t>.</a:t>
            </a:r>
          </a:p>
          <a:p>
            <a:pPr lvl="1"/>
            <a:r>
              <a:rPr lang="en-US" dirty="0" smtClean="0"/>
              <a:t>Their relationship is cold and awkward. The couple has little to saw to one another. Elizabeth has lost hope and trust in John. </a:t>
            </a:r>
            <a:endParaRPr lang="en-US" dirty="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TotalTime>
  <Words>1229</Words>
  <Application>Microsoft Office PowerPoint</Application>
  <PresentationFormat>On-screen Show (4:3)</PresentationFormat>
  <Paragraphs>107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The Crucible Act II Reading Guide </vt:lpstr>
      <vt:lpstr>Part I- Literary Terms</vt:lpstr>
      <vt:lpstr>Characterize the new characters from Act II.</vt:lpstr>
      <vt:lpstr>Cause and Effect</vt:lpstr>
      <vt:lpstr>Literary Terms Cont…</vt:lpstr>
      <vt:lpstr>Cont…</vt:lpstr>
      <vt:lpstr>Cont…</vt:lpstr>
      <vt:lpstr>Part II Comprehension Questions</vt:lpstr>
      <vt:lpstr>Cont…</vt:lpstr>
      <vt:lpstr>Cont..</vt:lpstr>
      <vt:lpstr>Cont…</vt:lpstr>
      <vt:lpstr>Cont…</vt:lpstr>
      <vt:lpstr>Cont…</vt:lpstr>
      <vt:lpstr>Cont…</vt:lpstr>
      <vt:lpstr>Part Three: Application/ Complex/ ACT Questions</vt:lpstr>
      <vt:lpstr>Cont…</vt:lpstr>
      <vt:lpstr>Cont…</vt:lpstr>
      <vt:lpstr>ACT Questions</vt:lpstr>
      <vt:lpstr>#30</vt:lpstr>
      <vt:lpstr>#31</vt:lpstr>
      <vt:lpstr>#32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Crucible Act II Reading Guide</dc:title>
  <dc:creator>DANA</dc:creator>
  <cp:lastModifiedBy>Dave</cp:lastModifiedBy>
  <cp:revision>16</cp:revision>
  <dcterms:created xsi:type="dcterms:W3CDTF">2012-11-05T23:33:47Z</dcterms:created>
  <dcterms:modified xsi:type="dcterms:W3CDTF">2013-11-21T15:26:53Z</dcterms:modified>
</cp:coreProperties>
</file>