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86" autoAdjust="0"/>
  </p:normalViewPr>
  <p:slideViewPr>
    <p:cSldViewPr>
      <p:cViewPr>
        <p:scale>
          <a:sx n="76" d="100"/>
          <a:sy n="76" d="100"/>
        </p:scale>
        <p:origin x="-1194"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7C98F68-E790-4E56-A993-C01243E81ED0}" type="datetimeFigureOut">
              <a:rPr lang="en-US" smtClean="0"/>
              <a:t>10/17/2013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EFE9B4D-2157-4CCC-8AF6-B002DA2C837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C98F68-E790-4E56-A993-C01243E81ED0}" type="datetimeFigureOut">
              <a:rPr lang="en-US" smtClean="0"/>
              <a:t>10/17/2013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FE9B4D-2157-4CCC-8AF6-B002DA2C837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C98F68-E790-4E56-A993-C01243E81ED0}" type="datetimeFigureOut">
              <a:rPr lang="en-US" smtClean="0"/>
              <a:t>10/17/2013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FE9B4D-2157-4CCC-8AF6-B002DA2C837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C98F68-E790-4E56-A993-C01243E81ED0}" type="datetimeFigureOut">
              <a:rPr lang="en-US" smtClean="0"/>
              <a:t>10/17/2013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FE9B4D-2157-4CCC-8AF6-B002DA2C837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7C98F68-E790-4E56-A993-C01243E81ED0}" type="datetimeFigureOut">
              <a:rPr lang="en-US" smtClean="0"/>
              <a:t>10/17/2013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FE9B4D-2157-4CCC-8AF6-B002DA2C837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C98F68-E790-4E56-A993-C01243E81ED0}" type="datetimeFigureOut">
              <a:rPr lang="en-US" smtClean="0"/>
              <a:t>10/17/2013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FE9B4D-2157-4CCC-8AF6-B002DA2C837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7C98F68-E790-4E56-A993-C01243E81ED0}" type="datetimeFigureOut">
              <a:rPr lang="en-US" smtClean="0"/>
              <a:t>10/17/2013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FE9B4D-2157-4CCC-8AF6-B002DA2C837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7C98F68-E790-4E56-A993-C01243E81ED0}" type="datetimeFigureOut">
              <a:rPr lang="en-US" smtClean="0"/>
              <a:t>10/17/2013</a:t>
            </a:fld>
            <a:endParaRPr lang="en-US"/>
          </a:p>
        </p:txBody>
      </p:sp>
      <p:sp>
        <p:nvSpPr>
          <p:cNvPr id="8" name="Slide Number Placeholder 7"/>
          <p:cNvSpPr>
            <a:spLocks noGrp="1"/>
          </p:cNvSpPr>
          <p:nvPr>
            <p:ph type="sldNum" sz="quarter" idx="11"/>
          </p:nvPr>
        </p:nvSpPr>
        <p:spPr/>
        <p:txBody>
          <a:bodyPr/>
          <a:lstStyle/>
          <a:p>
            <a:fld id="{1EFE9B4D-2157-4CCC-8AF6-B002DA2C8372}"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C98F68-E790-4E56-A993-C01243E81ED0}" type="datetimeFigureOut">
              <a:rPr lang="en-US" smtClean="0"/>
              <a:t>10/17/2013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FE9B4D-2157-4CCC-8AF6-B002DA2C837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C98F68-E790-4E56-A993-C01243E81ED0}" type="datetimeFigureOut">
              <a:rPr lang="en-US" smtClean="0"/>
              <a:t>10/17/2013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1EFE9B4D-2157-4CCC-8AF6-B002DA2C837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C7C98F68-E790-4E56-A993-C01243E81ED0}" type="datetimeFigureOut">
              <a:rPr lang="en-US" smtClean="0"/>
              <a:t>10/17/2013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FE9B4D-2157-4CCC-8AF6-B002DA2C837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C7C98F68-E790-4E56-A993-C01243E81ED0}" type="datetimeFigureOut">
              <a:rPr lang="en-US" smtClean="0"/>
              <a:t>10/17/2013</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1EFE9B4D-2157-4CCC-8AF6-B002DA2C8372}"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Crucible </a:t>
            </a:r>
            <a:endParaRPr lang="en-US" dirty="0"/>
          </a:p>
        </p:txBody>
      </p:sp>
      <p:sp>
        <p:nvSpPr>
          <p:cNvPr id="3" name="Subtitle 2"/>
          <p:cNvSpPr>
            <a:spLocks noGrp="1"/>
          </p:cNvSpPr>
          <p:nvPr>
            <p:ph type="subTitle" idx="1"/>
          </p:nvPr>
        </p:nvSpPr>
        <p:spPr/>
        <p:txBody>
          <a:bodyPr>
            <a:normAutofit/>
          </a:bodyPr>
          <a:lstStyle/>
          <a:p>
            <a:r>
              <a:rPr lang="en-US" dirty="0" smtClean="0"/>
              <a:t>Act One Reading Guide</a:t>
            </a:r>
          </a:p>
          <a:p>
            <a:r>
              <a:rPr lang="en-US" dirty="0" smtClean="0"/>
              <a:t>Key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What is wrong with Ruth Putnam?</a:t>
            </a:r>
          </a:p>
          <a:p>
            <a:pPr lvl="1"/>
            <a:r>
              <a:rPr lang="en-US" dirty="0" smtClean="0">
                <a:solidFill>
                  <a:srgbClr val="FF0000"/>
                </a:solidFill>
              </a:rPr>
              <a:t>She is in a trance but walking around the house. </a:t>
            </a:r>
          </a:p>
          <a:p>
            <a:pPr lvl="0"/>
            <a:r>
              <a:rPr lang="en-US" dirty="0" smtClean="0"/>
              <a:t>Why would people of the village resent Thomas Putnam?</a:t>
            </a:r>
          </a:p>
          <a:p>
            <a:pPr lvl="1"/>
            <a:r>
              <a:rPr lang="en-US" dirty="0" smtClean="0">
                <a:solidFill>
                  <a:srgbClr val="FF0000"/>
                </a:solidFill>
              </a:rPr>
              <a:t>He believes that everyone is against him and has taken something from his family. </a:t>
            </a:r>
          </a:p>
          <a:p>
            <a:pPr lvl="0"/>
            <a:r>
              <a:rPr lang="en-US" dirty="0" smtClean="0"/>
              <a:t>Why does Mrs. Putnam want her daughter, Ruth, to see </a:t>
            </a:r>
            <a:r>
              <a:rPr lang="en-US" dirty="0" err="1" smtClean="0"/>
              <a:t>Tituba</a:t>
            </a:r>
            <a:r>
              <a:rPr lang="en-US" dirty="0" smtClean="0"/>
              <a:t>?</a:t>
            </a:r>
          </a:p>
          <a:p>
            <a:pPr lvl="1"/>
            <a:r>
              <a:rPr lang="en-US" dirty="0" smtClean="0"/>
              <a:t> </a:t>
            </a:r>
            <a:r>
              <a:rPr lang="en-US" dirty="0" smtClean="0">
                <a:solidFill>
                  <a:srgbClr val="FF0000"/>
                </a:solidFill>
              </a:rPr>
              <a:t>She has had seven children die and sent Ruth to speak to them. </a:t>
            </a:r>
          </a:p>
          <a:p>
            <a:pPr lvl="0"/>
            <a:r>
              <a:rPr lang="en-US" dirty="0" smtClean="0"/>
              <a:t>What happened to Abigail’s parents?  Why are they dead?</a:t>
            </a:r>
          </a:p>
          <a:p>
            <a:pPr lvl="1"/>
            <a:r>
              <a:rPr lang="en-US" dirty="0" smtClean="0">
                <a:solidFill>
                  <a:srgbClr val="FF0000"/>
                </a:solidFill>
              </a:rPr>
              <a:t>Indians killed them.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t>Based on the conversation between Abigail and Proctor, what can we infer about their relationship?</a:t>
            </a:r>
          </a:p>
          <a:p>
            <a:pPr lvl="1"/>
            <a:r>
              <a:rPr lang="en-US" dirty="0" smtClean="0">
                <a:solidFill>
                  <a:srgbClr val="FF0000"/>
                </a:solidFill>
              </a:rPr>
              <a:t>They has an affair but it is over. Abby is still in love, Proctor wants nothing to do with her</a:t>
            </a:r>
            <a:r>
              <a:rPr lang="en-US" dirty="0" smtClean="0"/>
              <a:t>. </a:t>
            </a:r>
          </a:p>
          <a:p>
            <a:pPr lvl="0"/>
            <a:r>
              <a:rPr lang="en-US" dirty="0" smtClean="0"/>
              <a:t>Describe the disagreement of Parris’s salary. (p.29)</a:t>
            </a:r>
          </a:p>
          <a:p>
            <a:pPr lvl="1"/>
            <a:r>
              <a:rPr lang="en-US" dirty="0" smtClean="0">
                <a:solidFill>
                  <a:srgbClr val="FF0000"/>
                </a:solidFill>
              </a:rPr>
              <a:t>He is paid more than enough to supply his own wood but insists that it is not enough</a:t>
            </a:r>
            <a:r>
              <a:rPr lang="en-US" dirty="0" smtClean="0"/>
              <a:t>. </a:t>
            </a:r>
          </a:p>
          <a:p>
            <a:pPr lvl="0"/>
            <a:r>
              <a:rPr lang="en-US" dirty="0" smtClean="0"/>
              <a:t>Why does Giles have a problem with his wife reading a </a:t>
            </a:r>
            <a:r>
              <a:rPr lang="en-US" dirty="0" smtClean="0">
                <a:solidFill>
                  <a:srgbClr val="FF0000"/>
                </a:solidFill>
              </a:rPr>
              <a:t>book?</a:t>
            </a:r>
          </a:p>
          <a:p>
            <a:pPr lvl="1"/>
            <a:r>
              <a:rPr lang="en-US" dirty="0" smtClean="0">
                <a:solidFill>
                  <a:srgbClr val="FF0000"/>
                </a:solidFill>
              </a:rPr>
              <a:t>He cannot pray while she does so. </a:t>
            </a:r>
          </a:p>
          <a:p>
            <a:pPr lvl="0"/>
            <a:r>
              <a:rPr lang="en-US" dirty="0" smtClean="0"/>
              <a:t>Why is the kettle significant to the dancing in the forest?</a:t>
            </a:r>
          </a:p>
          <a:p>
            <a:pPr lvl="1"/>
            <a:r>
              <a:rPr lang="en-US" dirty="0" smtClean="0">
                <a:solidFill>
                  <a:srgbClr val="FF0000"/>
                </a:solidFill>
              </a:rPr>
              <a:t>There was something moving within it. </a:t>
            </a:r>
          </a:p>
          <a:p>
            <a:pPr lvl="0"/>
            <a:r>
              <a:rPr lang="en-US" dirty="0" smtClean="0"/>
              <a:t>What character does Abigail blame for Betty’s condition?</a:t>
            </a:r>
          </a:p>
          <a:p>
            <a:pPr lvl="1"/>
            <a:r>
              <a:rPr lang="en-US" dirty="0" smtClean="0">
                <a:solidFill>
                  <a:srgbClr val="FF0000"/>
                </a:solidFill>
              </a:rPr>
              <a:t>Parris.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additive="base">
                                        <p:cTn id="5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a:t>
            </a:r>
            <a:endParaRPr lang="en-US" dirty="0"/>
          </a:p>
        </p:txBody>
      </p:sp>
      <p:sp>
        <p:nvSpPr>
          <p:cNvPr id="3" name="Content Placeholder 2"/>
          <p:cNvSpPr>
            <a:spLocks noGrp="1"/>
          </p:cNvSpPr>
          <p:nvPr>
            <p:ph idx="1"/>
          </p:nvPr>
        </p:nvSpPr>
        <p:spPr/>
        <p:txBody>
          <a:bodyPr/>
          <a:lstStyle/>
          <a:p>
            <a:pPr lvl="0"/>
            <a:r>
              <a:rPr lang="en-US" dirty="0" smtClean="0"/>
              <a:t>Why are the names Sarah Good and Sarah </a:t>
            </a:r>
            <a:r>
              <a:rPr lang="en-US" dirty="0" err="1" smtClean="0"/>
              <a:t>Osburn</a:t>
            </a:r>
            <a:r>
              <a:rPr lang="en-US" dirty="0" smtClean="0"/>
              <a:t> significant to Act I?</a:t>
            </a:r>
          </a:p>
          <a:p>
            <a:pPr lvl="1"/>
            <a:r>
              <a:rPr lang="en-US" dirty="0" smtClean="0">
                <a:solidFill>
                  <a:srgbClr val="FF0000"/>
                </a:solidFill>
              </a:rPr>
              <a:t>They are accused of being witches. </a:t>
            </a:r>
          </a:p>
          <a:p>
            <a:pPr lvl="0"/>
            <a:r>
              <a:rPr lang="en-US" dirty="0" smtClean="0"/>
              <a:t>Why does Proctor listen to Rebecca with respect?</a:t>
            </a:r>
          </a:p>
          <a:p>
            <a:pPr lvl="1"/>
            <a:r>
              <a:rPr lang="en-US" dirty="0" smtClean="0">
                <a:solidFill>
                  <a:srgbClr val="FF0000"/>
                </a:solidFill>
              </a:rPr>
              <a:t>She is an older lady who is wealthy and is also the mid-wife of Salem.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Looking at Hale and Parris and their beliefs, compare how they feel about jumping to conclusions with Betty’s situation in Salem.</a:t>
            </a:r>
          </a:p>
          <a:p>
            <a:pPr lvl="1"/>
            <a:r>
              <a:rPr lang="en-US" dirty="0" smtClean="0">
                <a:solidFill>
                  <a:srgbClr val="FF0000"/>
                </a:solidFill>
              </a:rPr>
              <a:t>Neither want to jump to conclusions but both do as soon as someone is accused. </a:t>
            </a:r>
          </a:p>
          <a:p>
            <a:pPr lvl="0"/>
            <a:r>
              <a:rPr lang="en-US" dirty="0" smtClean="0"/>
              <a:t>How does Miller compare Puritan society of 1692 to modern society? (p. 33)</a:t>
            </a:r>
          </a:p>
          <a:p>
            <a:pPr lvl="1"/>
            <a:r>
              <a:rPr lang="en-US" dirty="0" smtClean="0">
                <a:solidFill>
                  <a:srgbClr val="FF0000"/>
                </a:solidFill>
              </a:rPr>
              <a:t>Both believe that there is both good and evil and one cannot be present without the other. </a:t>
            </a:r>
          </a:p>
          <a:p>
            <a:pPr lvl="0"/>
            <a:r>
              <a:rPr lang="en-US" dirty="0" smtClean="0"/>
              <a:t>The stage directions state that Abigail has “an endless capacity for dissembling.”  What does this phrase tell us about Abigail? (p. 8-9)</a:t>
            </a:r>
          </a:p>
          <a:p>
            <a:pPr lvl="1"/>
            <a:r>
              <a:rPr lang="en-US" dirty="0" smtClean="0">
                <a:solidFill>
                  <a:srgbClr val="FF0000"/>
                </a:solidFill>
              </a:rPr>
              <a:t>She has a way of making everything happen her way. She is controlling and disastrous.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Analyzing Mercy’s advice to Abigail on how to wake Betty on page 18, why is it ironic that her name is Mercy?</a:t>
            </a:r>
          </a:p>
          <a:p>
            <a:pPr lvl="1"/>
            <a:r>
              <a:rPr lang="en-US" dirty="0" smtClean="0">
                <a:solidFill>
                  <a:srgbClr val="FF0000"/>
                </a:solidFill>
              </a:rPr>
              <a:t>She shows no mercy with it come to silliness, young girls, and illness. She beats Ruth to wake her up and suggests that Abby do the same to Betty. </a:t>
            </a:r>
          </a:p>
          <a:p>
            <a:pPr lvl="0"/>
            <a:r>
              <a:rPr lang="en-US" dirty="0" smtClean="0"/>
              <a:t>Proctor states, “I mean it solemnly, Rebecca; I like not the smell of this “authority.”  What “authority might a U.S. audience in 1953 have thought of when hearing/reading this line? (p. 31)</a:t>
            </a:r>
          </a:p>
          <a:p>
            <a:pPr lvl="1"/>
            <a:r>
              <a:rPr lang="en-US" dirty="0" smtClean="0">
                <a:solidFill>
                  <a:srgbClr val="FF0000"/>
                </a:solidFill>
              </a:rPr>
              <a:t>McCarthy and his cronies.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 the passage on the handout…</a:t>
            </a:r>
            <a:endParaRPr lang="en-US" dirty="0"/>
          </a:p>
        </p:txBody>
      </p:sp>
      <p:sp>
        <p:nvSpPr>
          <p:cNvPr id="3" name="Content Placeholder 2"/>
          <p:cNvSpPr>
            <a:spLocks noGrp="1"/>
          </p:cNvSpPr>
          <p:nvPr>
            <p:ph idx="1"/>
          </p:nvPr>
        </p:nvSpPr>
        <p:spPr/>
        <p:txBody>
          <a:bodyPr>
            <a:normAutofit fontScale="40000" lnSpcReduction="20000"/>
          </a:bodyPr>
          <a:lstStyle/>
          <a:p>
            <a:pPr lvl="0"/>
            <a:r>
              <a:rPr lang="en-US" dirty="0" smtClean="0"/>
              <a:t>As it is used in this paragraph, the term </a:t>
            </a:r>
            <a:r>
              <a:rPr lang="en-US" i="1" dirty="0" smtClean="0"/>
              <a:t>injunctions</a:t>
            </a:r>
            <a:r>
              <a:rPr lang="en-US" dirty="0" smtClean="0"/>
              <a:t> closely relates to </a:t>
            </a:r>
          </a:p>
          <a:p>
            <a:pPr marL="962406" lvl="1" indent="-514350">
              <a:buFont typeface="+mj-lt"/>
              <a:buAutoNum type="alphaUcPeriod"/>
            </a:pPr>
            <a:r>
              <a:rPr lang="en-US" dirty="0" smtClean="0">
                <a:solidFill>
                  <a:srgbClr val="FF0000"/>
                </a:solidFill>
              </a:rPr>
              <a:t>Orders</a:t>
            </a:r>
          </a:p>
          <a:p>
            <a:pPr marL="962406" lvl="1" indent="-514350">
              <a:buFont typeface="+mj-lt"/>
              <a:buAutoNum type="alphaUcPeriod"/>
            </a:pPr>
            <a:r>
              <a:rPr lang="en-US" dirty="0" smtClean="0"/>
              <a:t>Lawfulness </a:t>
            </a:r>
          </a:p>
          <a:p>
            <a:pPr marL="962406" lvl="1" indent="-514350">
              <a:buFont typeface="+mj-lt"/>
              <a:buAutoNum type="alphaUcPeriod"/>
            </a:pPr>
            <a:r>
              <a:rPr lang="en-US" dirty="0" smtClean="0"/>
              <a:t>Advice</a:t>
            </a:r>
          </a:p>
          <a:p>
            <a:pPr marL="962406" lvl="1" indent="-514350">
              <a:buFont typeface="+mj-lt"/>
              <a:buAutoNum type="alphaUcPeriod"/>
            </a:pPr>
            <a:r>
              <a:rPr lang="en-US" dirty="0" smtClean="0"/>
              <a:t>Ministry  </a:t>
            </a:r>
          </a:p>
          <a:p>
            <a:pPr lvl="0"/>
            <a:r>
              <a:rPr lang="en-US" dirty="0" smtClean="0"/>
              <a:t>When reading the paragraph, it can reasonably be inferred that</a:t>
            </a:r>
          </a:p>
          <a:p>
            <a:pPr marL="962406" lvl="1" indent="-514350">
              <a:buFont typeface="+mj-lt"/>
              <a:buAutoNum type="alphaUcPeriod"/>
            </a:pPr>
            <a:r>
              <a:rPr lang="en-US" dirty="0" smtClean="0"/>
              <a:t>McCarthyism is also a battle involving religion.</a:t>
            </a:r>
          </a:p>
          <a:p>
            <a:pPr marL="962406" lvl="1" indent="-514350">
              <a:buFont typeface="+mj-lt"/>
              <a:buAutoNum type="alphaUcPeriod"/>
            </a:pPr>
            <a:r>
              <a:rPr lang="en-US" dirty="0" smtClean="0"/>
              <a:t>Many people were miserable during this time in history.</a:t>
            </a:r>
          </a:p>
          <a:p>
            <a:pPr marL="962406" lvl="1" indent="-514350">
              <a:buFont typeface="+mj-lt"/>
              <a:buAutoNum type="alphaUcPeriod"/>
            </a:pPr>
            <a:r>
              <a:rPr lang="en-US" dirty="0" smtClean="0">
                <a:solidFill>
                  <a:srgbClr val="FF0000"/>
                </a:solidFill>
              </a:rPr>
              <a:t>Neighbors were now allowed to publicly disagree.</a:t>
            </a:r>
          </a:p>
          <a:p>
            <a:pPr marL="962406" lvl="1" indent="-514350">
              <a:buFont typeface="+mj-lt"/>
              <a:buAutoNum type="alphaUcPeriod"/>
            </a:pPr>
            <a:r>
              <a:rPr lang="en-US" dirty="0" smtClean="0"/>
              <a:t>Few people were suspicious of neighbor’s actions. </a:t>
            </a:r>
          </a:p>
          <a:p>
            <a:pPr lvl="0"/>
            <a:r>
              <a:rPr lang="en-US" dirty="0" smtClean="0"/>
              <a:t>From reading the passage, which of the following BEST exemplifies the main idea?</a:t>
            </a:r>
          </a:p>
          <a:p>
            <a:pPr marL="962406" lvl="1" indent="-514350">
              <a:buFont typeface="+mj-lt"/>
              <a:buAutoNum type="alphaUcPeriod"/>
            </a:pPr>
            <a:r>
              <a:rPr lang="en-US" dirty="0" smtClean="0"/>
              <a:t>Neighbors battled with religion and prayer.</a:t>
            </a:r>
          </a:p>
          <a:p>
            <a:pPr marL="962406" lvl="1" indent="-514350">
              <a:buFont typeface="+mj-lt"/>
              <a:buAutoNum type="alphaUcPeriod"/>
            </a:pPr>
            <a:r>
              <a:rPr lang="en-US" dirty="0" smtClean="0"/>
              <a:t>Bickering was a part of the Salem community.  </a:t>
            </a:r>
          </a:p>
          <a:p>
            <a:pPr marL="962406" lvl="1" indent="-514350">
              <a:buFont typeface="+mj-lt"/>
              <a:buAutoNum type="alphaUcPeriod"/>
            </a:pPr>
            <a:r>
              <a:rPr lang="en-US" dirty="0" smtClean="0"/>
              <a:t>Old scores would be settled with land disputes.</a:t>
            </a:r>
          </a:p>
          <a:p>
            <a:pPr marL="962406" lvl="1" indent="-514350">
              <a:buFont typeface="+mj-lt"/>
              <a:buAutoNum type="alphaUcPeriod"/>
            </a:pPr>
            <a:r>
              <a:rPr lang="en-US" dirty="0" smtClean="0">
                <a:solidFill>
                  <a:srgbClr val="FF0000"/>
                </a:solidFill>
              </a:rPr>
              <a:t>Many citizens turned against one another.</a:t>
            </a:r>
          </a:p>
          <a:p>
            <a:pPr lvl="0"/>
            <a:r>
              <a:rPr lang="en-US" dirty="0" smtClean="0"/>
              <a:t>It can be reasonably inferred that the land disputes lead to </a:t>
            </a:r>
          </a:p>
          <a:p>
            <a:pPr marL="962406" lvl="1" indent="-514350">
              <a:buFont typeface="+mj-lt"/>
              <a:buAutoNum type="alphaUcPeriod"/>
            </a:pPr>
            <a:r>
              <a:rPr lang="en-US" dirty="0" smtClean="0">
                <a:solidFill>
                  <a:srgbClr val="FF0000"/>
                </a:solidFill>
              </a:rPr>
              <a:t>Crimes against neighbors</a:t>
            </a:r>
            <a:r>
              <a:rPr lang="en-US" dirty="0" smtClean="0"/>
              <a:t>.</a:t>
            </a:r>
          </a:p>
          <a:p>
            <a:pPr marL="962406" lvl="1" indent="-514350">
              <a:buFont typeface="+mj-lt"/>
              <a:buAutoNum type="alphaUcPeriod"/>
            </a:pPr>
            <a:r>
              <a:rPr lang="en-US" dirty="0" smtClean="0"/>
              <a:t>Heavenly combat.</a:t>
            </a:r>
          </a:p>
          <a:p>
            <a:pPr marL="962406" lvl="1" indent="-514350">
              <a:buFont typeface="+mj-lt"/>
              <a:buAutoNum type="alphaUcPeriod"/>
            </a:pPr>
            <a:r>
              <a:rPr lang="en-US" dirty="0" smtClean="0"/>
              <a:t>Family revenge.</a:t>
            </a:r>
          </a:p>
          <a:p>
            <a:pPr marL="962406" lvl="1" indent="-514350">
              <a:buFont typeface="+mj-lt"/>
              <a:buAutoNum type="alphaUcPeriod"/>
            </a:pPr>
            <a:r>
              <a:rPr lang="en-US" dirty="0" smtClean="0"/>
              <a:t>Justifying accusations.</a:t>
            </a:r>
          </a:p>
          <a:p>
            <a:pPr lvl="0"/>
            <a:r>
              <a:rPr lang="en-US" dirty="0" smtClean="0"/>
              <a:t>The author feels that</a:t>
            </a:r>
          </a:p>
          <a:p>
            <a:pPr marL="962406" lvl="1" indent="-514350">
              <a:buFont typeface="+mj-lt"/>
              <a:buAutoNum type="alphaUcPeriod"/>
            </a:pPr>
            <a:r>
              <a:rPr lang="en-US" dirty="0" smtClean="0">
                <a:solidFill>
                  <a:srgbClr val="FF0000"/>
                </a:solidFill>
              </a:rPr>
              <a:t>People of Salem got general revenge.</a:t>
            </a:r>
          </a:p>
          <a:p>
            <a:pPr marL="962406" lvl="1" indent="-514350">
              <a:buFont typeface="+mj-lt"/>
              <a:buAutoNum type="alphaUcPeriod"/>
            </a:pPr>
            <a:r>
              <a:rPr lang="en-US" dirty="0" smtClean="0"/>
              <a:t>Morality was an important issue.</a:t>
            </a:r>
          </a:p>
          <a:p>
            <a:pPr marL="962406" lvl="1" indent="-514350">
              <a:buFont typeface="+mj-lt"/>
              <a:buAutoNum type="alphaUcPeriod"/>
            </a:pPr>
            <a:r>
              <a:rPr lang="en-US" dirty="0" smtClean="0"/>
              <a:t>The Bible became less important.</a:t>
            </a:r>
          </a:p>
          <a:p>
            <a:pPr marL="962406" lvl="1" indent="-514350">
              <a:buFont typeface="+mj-lt"/>
              <a:buAutoNum type="alphaUcPeriod"/>
            </a:pPr>
            <a:r>
              <a:rPr lang="en-US" dirty="0" smtClean="0"/>
              <a:t>People of Salem shared land deeds.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 calcmode="lin" valueType="num">
                                      <p:cBhvr additive="base">
                                        <p:cTn id="5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3">
                                            <p:txEl>
                                              <p:pRg st="12" end="12"/>
                                            </p:txEl>
                                          </p:spTgt>
                                        </p:tgtEl>
                                        <p:attrNameLst>
                                          <p:attrName>style.visibility</p:attrName>
                                        </p:attrNameLst>
                                      </p:cBhvr>
                                      <p:to>
                                        <p:strVal val="visible"/>
                                      </p:to>
                                    </p:set>
                                    <p:anim calcmode="lin" valueType="num">
                                      <p:cBhvr additive="base">
                                        <p:cTn id="5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3">
                                            <p:txEl>
                                              <p:pRg st="13" end="13"/>
                                            </p:txEl>
                                          </p:spTgt>
                                        </p:tgtEl>
                                        <p:attrNameLst>
                                          <p:attrName>style.visibility</p:attrName>
                                        </p:attrNameLst>
                                      </p:cBhvr>
                                      <p:to>
                                        <p:strVal val="visible"/>
                                      </p:to>
                                    </p:set>
                                    <p:anim calcmode="lin" valueType="num">
                                      <p:cBhvr additive="base">
                                        <p:cTn id="63"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3">
                                            <p:txEl>
                                              <p:pRg st="14" end="14"/>
                                            </p:txEl>
                                          </p:spTgt>
                                        </p:tgtEl>
                                        <p:attrNameLst>
                                          <p:attrName>style.visibility</p:attrName>
                                        </p:attrNameLst>
                                      </p:cBhvr>
                                      <p:to>
                                        <p:strVal val="visible"/>
                                      </p:to>
                                    </p:set>
                                    <p:anim calcmode="lin" valueType="num">
                                      <p:cBhvr additive="base">
                                        <p:cTn id="67"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5" end="15"/>
                                            </p:txEl>
                                          </p:spTgt>
                                        </p:tgtEl>
                                        <p:attrNameLst>
                                          <p:attrName>style.visibility</p:attrName>
                                        </p:attrNameLst>
                                      </p:cBhvr>
                                      <p:to>
                                        <p:strVal val="visible"/>
                                      </p:to>
                                    </p:set>
                                    <p:anim calcmode="lin" valueType="num">
                                      <p:cBhvr additive="base">
                                        <p:cTn id="73"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5" end="15"/>
                                            </p:txEl>
                                          </p:spTgt>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3">
                                            <p:txEl>
                                              <p:pRg st="16" end="16"/>
                                            </p:txEl>
                                          </p:spTgt>
                                        </p:tgtEl>
                                        <p:attrNameLst>
                                          <p:attrName>style.visibility</p:attrName>
                                        </p:attrNameLst>
                                      </p:cBhvr>
                                      <p:to>
                                        <p:strVal val="visible"/>
                                      </p:to>
                                    </p:set>
                                    <p:anim calcmode="lin" valueType="num">
                                      <p:cBhvr additive="base">
                                        <p:cTn id="77"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3">
                                            <p:txEl>
                                              <p:pRg st="16" end="16"/>
                                            </p:txEl>
                                          </p:spTgt>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3">
                                            <p:txEl>
                                              <p:pRg st="17" end="17"/>
                                            </p:txEl>
                                          </p:spTgt>
                                        </p:tgtEl>
                                        <p:attrNameLst>
                                          <p:attrName>style.visibility</p:attrName>
                                        </p:attrNameLst>
                                      </p:cBhvr>
                                      <p:to>
                                        <p:strVal val="visible"/>
                                      </p:to>
                                    </p:set>
                                    <p:anim calcmode="lin" valueType="num">
                                      <p:cBhvr additive="base">
                                        <p:cTn id="81" dur="5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3">
                                            <p:txEl>
                                              <p:pRg st="17" end="17"/>
                                            </p:txEl>
                                          </p:spTgt>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3">
                                            <p:txEl>
                                              <p:pRg st="18" end="18"/>
                                            </p:txEl>
                                          </p:spTgt>
                                        </p:tgtEl>
                                        <p:attrNameLst>
                                          <p:attrName>style.visibility</p:attrName>
                                        </p:attrNameLst>
                                      </p:cBhvr>
                                      <p:to>
                                        <p:strVal val="visible"/>
                                      </p:to>
                                    </p:set>
                                    <p:anim calcmode="lin" valueType="num">
                                      <p:cBhvr additive="base">
                                        <p:cTn id="85" dur="500" fill="hold"/>
                                        <p:tgtEl>
                                          <p:spTgt spid="3">
                                            <p:txEl>
                                              <p:pRg st="18" end="18"/>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8" end="18"/>
                                            </p:txEl>
                                          </p:spTgt>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3">
                                            <p:txEl>
                                              <p:pRg st="19" end="19"/>
                                            </p:txEl>
                                          </p:spTgt>
                                        </p:tgtEl>
                                        <p:attrNameLst>
                                          <p:attrName>style.visibility</p:attrName>
                                        </p:attrNameLst>
                                      </p:cBhvr>
                                      <p:to>
                                        <p:strVal val="visible"/>
                                      </p:to>
                                    </p:set>
                                    <p:anim calcmode="lin" valueType="num">
                                      <p:cBhvr additive="base">
                                        <p:cTn id="89" dur="500" fill="hold"/>
                                        <p:tgtEl>
                                          <p:spTgt spid="3">
                                            <p:txEl>
                                              <p:pRg st="19" end="19"/>
                                            </p:txEl>
                                          </p:spTgt>
                                        </p:tgtEl>
                                        <p:attrNameLst>
                                          <p:attrName>ppt_x</p:attrName>
                                        </p:attrNameLst>
                                      </p:cBhvr>
                                      <p:tavLst>
                                        <p:tav tm="0">
                                          <p:val>
                                            <p:strVal val="#ppt_x"/>
                                          </p:val>
                                        </p:tav>
                                        <p:tav tm="100000">
                                          <p:val>
                                            <p:strVal val="#ppt_x"/>
                                          </p:val>
                                        </p:tav>
                                      </p:tavLst>
                                    </p:anim>
                                    <p:anim calcmode="lin" valueType="num">
                                      <p:cBhvr additive="base">
                                        <p:cTn id="90" dur="500" fill="hold"/>
                                        <p:tgtEl>
                                          <p:spTgt spid="3">
                                            <p:txEl>
                                              <p:pRg st="19" end="19"/>
                                            </p:txEl>
                                          </p:spTgt>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3">
                                            <p:txEl>
                                              <p:pRg st="20" end="20"/>
                                            </p:txEl>
                                          </p:spTgt>
                                        </p:tgtEl>
                                        <p:attrNameLst>
                                          <p:attrName>style.visibility</p:attrName>
                                        </p:attrNameLst>
                                      </p:cBhvr>
                                      <p:to>
                                        <p:strVal val="visible"/>
                                      </p:to>
                                    </p:set>
                                    <p:anim calcmode="lin" valueType="num">
                                      <p:cBhvr additive="base">
                                        <p:cTn id="95" dur="500" fill="hold"/>
                                        <p:tgtEl>
                                          <p:spTgt spid="3">
                                            <p:txEl>
                                              <p:pRg st="20" end="20"/>
                                            </p:txEl>
                                          </p:spTgt>
                                        </p:tgtEl>
                                        <p:attrNameLst>
                                          <p:attrName>ppt_x</p:attrName>
                                        </p:attrNameLst>
                                      </p:cBhvr>
                                      <p:tavLst>
                                        <p:tav tm="0">
                                          <p:val>
                                            <p:strVal val="#ppt_x"/>
                                          </p:val>
                                        </p:tav>
                                        <p:tav tm="100000">
                                          <p:val>
                                            <p:strVal val="#ppt_x"/>
                                          </p:val>
                                        </p:tav>
                                      </p:tavLst>
                                    </p:anim>
                                    <p:anim calcmode="lin" valueType="num">
                                      <p:cBhvr additive="base">
                                        <p:cTn id="96" dur="500" fill="hold"/>
                                        <p:tgtEl>
                                          <p:spTgt spid="3">
                                            <p:txEl>
                                              <p:pRg st="20" end="20"/>
                                            </p:txEl>
                                          </p:spTgt>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3">
                                            <p:txEl>
                                              <p:pRg st="21" end="21"/>
                                            </p:txEl>
                                          </p:spTgt>
                                        </p:tgtEl>
                                        <p:attrNameLst>
                                          <p:attrName>style.visibility</p:attrName>
                                        </p:attrNameLst>
                                      </p:cBhvr>
                                      <p:to>
                                        <p:strVal val="visible"/>
                                      </p:to>
                                    </p:set>
                                    <p:anim calcmode="lin" valueType="num">
                                      <p:cBhvr additive="base">
                                        <p:cTn id="99" dur="500" fill="hold"/>
                                        <p:tgtEl>
                                          <p:spTgt spid="3">
                                            <p:txEl>
                                              <p:pRg st="21" end="21"/>
                                            </p:txEl>
                                          </p:spTgt>
                                        </p:tgtEl>
                                        <p:attrNameLst>
                                          <p:attrName>ppt_x</p:attrName>
                                        </p:attrNameLst>
                                      </p:cBhvr>
                                      <p:tavLst>
                                        <p:tav tm="0">
                                          <p:val>
                                            <p:strVal val="#ppt_x"/>
                                          </p:val>
                                        </p:tav>
                                        <p:tav tm="100000">
                                          <p:val>
                                            <p:strVal val="#ppt_x"/>
                                          </p:val>
                                        </p:tav>
                                      </p:tavLst>
                                    </p:anim>
                                    <p:anim calcmode="lin" valueType="num">
                                      <p:cBhvr additive="base">
                                        <p:cTn id="100" dur="500" fill="hold"/>
                                        <p:tgtEl>
                                          <p:spTgt spid="3">
                                            <p:txEl>
                                              <p:pRg st="21" end="21"/>
                                            </p:txEl>
                                          </p:spTgt>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3">
                                            <p:txEl>
                                              <p:pRg st="22" end="22"/>
                                            </p:txEl>
                                          </p:spTgt>
                                        </p:tgtEl>
                                        <p:attrNameLst>
                                          <p:attrName>style.visibility</p:attrName>
                                        </p:attrNameLst>
                                      </p:cBhvr>
                                      <p:to>
                                        <p:strVal val="visible"/>
                                      </p:to>
                                    </p:set>
                                    <p:anim calcmode="lin" valueType="num">
                                      <p:cBhvr additive="base">
                                        <p:cTn id="103" dur="500" fill="hold"/>
                                        <p:tgtEl>
                                          <p:spTgt spid="3">
                                            <p:txEl>
                                              <p:pRg st="22" end="22"/>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3">
                                            <p:txEl>
                                              <p:pRg st="22" end="22"/>
                                            </p:txEl>
                                          </p:spTgt>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3">
                                            <p:txEl>
                                              <p:pRg st="23" end="23"/>
                                            </p:txEl>
                                          </p:spTgt>
                                        </p:tgtEl>
                                        <p:attrNameLst>
                                          <p:attrName>style.visibility</p:attrName>
                                        </p:attrNameLst>
                                      </p:cBhvr>
                                      <p:to>
                                        <p:strVal val="visible"/>
                                      </p:to>
                                    </p:set>
                                    <p:anim calcmode="lin" valueType="num">
                                      <p:cBhvr additive="base">
                                        <p:cTn id="107" dur="500" fill="hold"/>
                                        <p:tgtEl>
                                          <p:spTgt spid="3">
                                            <p:txEl>
                                              <p:pRg st="23" end="23"/>
                                            </p:txEl>
                                          </p:spTgt>
                                        </p:tgtEl>
                                        <p:attrNameLst>
                                          <p:attrName>ppt_x</p:attrName>
                                        </p:attrNameLst>
                                      </p:cBhvr>
                                      <p:tavLst>
                                        <p:tav tm="0">
                                          <p:val>
                                            <p:strVal val="#ppt_x"/>
                                          </p:val>
                                        </p:tav>
                                        <p:tav tm="100000">
                                          <p:val>
                                            <p:strVal val="#ppt_x"/>
                                          </p:val>
                                        </p:tav>
                                      </p:tavLst>
                                    </p:anim>
                                    <p:anim calcmode="lin" valueType="num">
                                      <p:cBhvr additive="base">
                                        <p:cTn id="108" dur="500" fill="hold"/>
                                        <p:tgtEl>
                                          <p:spTgt spid="3">
                                            <p:txEl>
                                              <p:pRg st="23" end="23"/>
                                            </p:txEl>
                                          </p:spTgt>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3">
                                            <p:txEl>
                                              <p:pRg st="24" end="24"/>
                                            </p:txEl>
                                          </p:spTgt>
                                        </p:tgtEl>
                                        <p:attrNameLst>
                                          <p:attrName>style.visibility</p:attrName>
                                        </p:attrNameLst>
                                      </p:cBhvr>
                                      <p:to>
                                        <p:strVal val="visible"/>
                                      </p:to>
                                    </p:set>
                                    <p:anim calcmode="lin" valueType="num">
                                      <p:cBhvr additive="base">
                                        <p:cTn id="111" dur="500" fill="hold"/>
                                        <p:tgtEl>
                                          <p:spTgt spid="3">
                                            <p:txEl>
                                              <p:pRg st="24" end="24"/>
                                            </p:txEl>
                                          </p:spTgt>
                                        </p:tgtEl>
                                        <p:attrNameLst>
                                          <p:attrName>ppt_x</p:attrName>
                                        </p:attrNameLst>
                                      </p:cBhvr>
                                      <p:tavLst>
                                        <p:tav tm="0">
                                          <p:val>
                                            <p:strVal val="#ppt_x"/>
                                          </p:val>
                                        </p:tav>
                                        <p:tav tm="100000">
                                          <p:val>
                                            <p:strVal val="#ppt_x"/>
                                          </p:val>
                                        </p:tav>
                                      </p:tavLst>
                                    </p:anim>
                                    <p:anim calcmode="lin" valueType="num">
                                      <p:cBhvr additive="base">
                                        <p:cTn id="112" dur="500" fill="hold"/>
                                        <p:tgtEl>
                                          <p:spTgt spid="3">
                                            <p:txEl>
                                              <p:pRg st="24" end="2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Literary Elements</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Describe the setting of Act I.</a:t>
            </a:r>
          </a:p>
          <a:p>
            <a:pPr lvl="1"/>
            <a:r>
              <a:rPr lang="en-US" dirty="0" smtClean="0">
                <a:solidFill>
                  <a:srgbClr val="FF0000"/>
                </a:solidFill>
              </a:rPr>
              <a:t>The scene takes place in the upper bedroom of the Parris house. The walls, ceilings, and floors are all dark wood. The year is 1692, in Salem MA.</a:t>
            </a:r>
            <a:endParaRPr lang="en-US" dirty="0">
              <a:solidFill>
                <a:srgbClr val="FF0000"/>
              </a:solidFill>
            </a:endParaRPr>
          </a:p>
          <a:p>
            <a:pPr lvl="0"/>
            <a:r>
              <a:rPr lang="en-US" dirty="0"/>
              <a:t>What is the main conflict of Act I of </a:t>
            </a:r>
            <a:r>
              <a:rPr lang="en-US" i="1" dirty="0"/>
              <a:t>The Crucible</a:t>
            </a:r>
            <a:r>
              <a:rPr lang="en-US" dirty="0"/>
              <a:t>?  Is this conflict internal or external?</a:t>
            </a:r>
          </a:p>
          <a:p>
            <a:pPr lvl="1"/>
            <a:r>
              <a:rPr lang="en-US" dirty="0" smtClean="0">
                <a:solidFill>
                  <a:srgbClr val="FF0000"/>
                </a:solidFill>
              </a:rPr>
              <a:t>Internal, the characters are trying to determine whether or not the girls have been performing witchcraft. Most characters are trying to keep their reputations. </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Characterize the following Characters</a:t>
            </a:r>
            <a:endParaRPr lang="en-US" dirty="0"/>
          </a:p>
        </p:txBody>
      </p:sp>
      <p:sp>
        <p:nvSpPr>
          <p:cNvPr id="3" name="Content Placeholder 2"/>
          <p:cNvSpPr>
            <a:spLocks noGrp="1"/>
          </p:cNvSpPr>
          <p:nvPr>
            <p:ph idx="1"/>
          </p:nvPr>
        </p:nvSpPr>
        <p:spPr/>
        <p:txBody>
          <a:bodyPr>
            <a:normAutofit fontScale="77500" lnSpcReduction="20000"/>
          </a:bodyPr>
          <a:lstStyle/>
          <a:p>
            <a:r>
              <a:rPr lang="en-US" dirty="0"/>
              <a:t>Parris – </a:t>
            </a:r>
          </a:p>
          <a:p>
            <a:pPr lvl="1"/>
            <a:r>
              <a:rPr lang="en-US" dirty="0" smtClean="0">
                <a:solidFill>
                  <a:srgbClr val="FF0000"/>
                </a:solidFill>
              </a:rPr>
              <a:t>Strict, mid 40’s, treats children as if they are young adults. He is worried about his reputation.</a:t>
            </a:r>
            <a:endParaRPr lang="en-US" dirty="0">
              <a:solidFill>
                <a:srgbClr val="FF0000"/>
              </a:solidFill>
            </a:endParaRPr>
          </a:p>
          <a:p>
            <a:r>
              <a:rPr lang="en-US" dirty="0"/>
              <a:t>Abigail – </a:t>
            </a:r>
          </a:p>
          <a:p>
            <a:pPr lvl="1"/>
            <a:r>
              <a:rPr lang="en-US" dirty="0" smtClean="0">
                <a:solidFill>
                  <a:srgbClr val="FF0000"/>
                </a:solidFill>
              </a:rPr>
              <a:t>She acts innocent but is actually mean and threatening. She has had an affair with John Procter. </a:t>
            </a:r>
            <a:endParaRPr lang="en-US" dirty="0">
              <a:solidFill>
                <a:srgbClr val="FF0000"/>
              </a:solidFill>
            </a:endParaRPr>
          </a:p>
          <a:p>
            <a:r>
              <a:rPr lang="en-US" dirty="0"/>
              <a:t>Mrs. Putnam – </a:t>
            </a:r>
          </a:p>
          <a:p>
            <a:pPr lvl="1"/>
            <a:r>
              <a:rPr lang="en-US" dirty="0" smtClean="0">
                <a:solidFill>
                  <a:srgbClr val="FF0000"/>
                </a:solidFill>
              </a:rPr>
              <a:t>She looks to punish people for the problems in her own </a:t>
            </a:r>
            <a:r>
              <a:rPr lang="en-US" dirty="0" smtClean="0"/>
              <a:t>life. </a:t>
            </a:r>
            <a:r>
              <a:rPr lang="en-US" dirty="0"/>
              <a:t> </a:t>
            </a:r>
          </a:p>
          <a:p>
            <a:r>
              <a:rPr lang="en-US" dirty="0"/>
              <a:t>Putnam – </a:t>
            </a:r>
          </a:p>
          <a:p>
            <a:pPr lvl="1"/>
            <a:r>
              <a:rPr lang="en-US" dirty="0" smtClean="0">
                <a:solidFill>
                  <a:srgbClr val="FF0000"/>
                </a:solidFill>
              </a:rPr>
              <a:t>He feels as if every citizen in Salem is against him and he accuses the girls of witchcraft first</a:t>
            </a:r>
            <a:r>
              <a:rPr lang="en-US" dirty="0" smtClean="0"/>
              <a:t>. </a:t>
            </a:r>
            <a:endParaRPr lang="en-US" dirty="0"/>
          </a:p>
          <a:p>
            <a:r>
              <a:rPr lang="en-US" dirty="0"/>
              <a:t>Mercy – </a:t>
            </a:r>
            <a:endParaRPr lang="en-US" dirty="0" smtClean="0"/>
          </a:p>
          <a:p>
            <a:pPr lvl="1"/>
            <a:r>
              <a:rPr lang="en-US" dirty="0" smtClean="0">
                <a:solidFill>
                  <a:srgbClr val="FF0000"/>
                </a:solidFill>
              </a:rPr>
              <a:t>She is brave and a merciless girl. She is not kind nor generous. </a:t>
            </a:r>
            <a:endParaRPr lang="en-US" dirty="0">
              <a:solidFill>
                <a:srgbClr val="FF0000"/>
              </a:solidFill>
            </a:endParaRPr>
          </a:p>
          <a:p>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additive="base">
                                        <p:cTn id="5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Characterize the following Characters</a:t>
            </a:r>
            <a:endParaRPr lang="en-US" dirty="0"/>
          </a:p>
        </p:txBody>
      </p:sp>
      <p:sp>
        <p:nvSpPr>
          <p:cNvPr id="3" name="Content Placeholder 2"/>
          <p:cNvSpPr>
            <a:spLocks noGrp="1"/>
          </p:cNvSpPr>
          <p:nvPr>
            <p:ph idx="1"/>
          </p:nvPr>
        </p:nvSpPr>
        <p:spPr/>
        <p:txBody>
          <a:bodyPr>
            <a:normAutofit fontScale="70000" lnSpcReduction="20000"/>
          </a:bodyPr>
          <a:lstStyle/>
          <a:p>
            <a:r>
              <a:rPr lang="en-US" dirty="0"/>
              <a:t>Proctor – </a:t>
            </a:r>
          </a:p>
          <a:p>
            <a:pPr lvl="1"/>
            <a:r>
              <a:rPr lang="en-US" dirty="0" smtClean="0">
                <a:solidFill>
                  <a:srgbClr val="FF0000"/>
                </a:solidFill>
              </a:rPr>
              <a:t>He is a hardworking farmer who lives outside of Salem. He has had an affair with Abigail. He is an intimidating man. </a:t>
            </a:r>
            <a:endParaRPr lang="en-US" dirty="0">
              <a:solidFill>
                <a:srgbClr val="FF0000"/>
              </a:solidFill>
            </a:endParaRPr>
          </a:p>
          <a:p>
            <a:r>
              <a:rPr lang="en-US" dirty="0"/>
              <a:t>Rebecca – </a:t>
            </a:r>
          </a:p>
          <a:p>
            <a:pPr lvl="1"/>
            <a:r>
              <a:rPr lang="en-US" dirty="0" smtClean="0">
                <a:solidFill>
                  <a:srgbClr val="FF0000"/>
                </a:solidFill>
              </a:rPr>
              <a:t>A kindhearted older woman. She helps to take care of the children in Salem. </a:t>
            </a:r>
            <a:endParaRPr lang="en-US" dirty="0">
              <a:solidFill>
                <a:srgbClr val="FF0000"/>
              </a:solidFill>
            </a:endParaRPr>
          </a:p>
          <a:p>
            <a:r>
              <a:rPr lang="en-US" dirty="0"/>
              <a:t>Hale – </a:t>
            </a:r>
          </a:p>
          <a:p>
            <a:pPr lvl="1"/>
            <a:r>
              <a:rPr lang="en-US" dirty="0" smtClean="0">
                <a:solidFill>
                  <a:srgbClr val="FF0000"/>
                </a:solidFill>
              </a:rPr>
              <a:t>A Reverend from Beverly who has been brought into Salem to find out what is happening to the children. He believes he is an expert. </a:t>
            </a:r>
            <a:endParaRPr lang="en-US" dirty="0">
              <a:solidFill>
                <a:srgbClr val="FF0000"/>
              </a:solidFill>
            </a:endParaRPr>
          </a:p>
          <a:p>
            <a:r>
              <a:rPr lang="en-US" dirty="0"/>
              <a:t>Giles – </a:t>
            </a:r>
          </a:p>
          <a:p>
            <a:pPr lvl="1"/>
            <a:r>
              <a:rPr lang="en-US" dirty="0" smtClean="0">
                <a:solidFill>
                  <a:srgbClr val="FF0000"/>
                </a:solidFill>
              </a:rPr>
              <a:t>A gullible old man who is always getting into trouble</a:t>
            </a:r>
            <a:r>
              <a:rPr lang="en-US" dirty="0" smtClean="0"/>
              <a:t>. </a:t>
            </a:r>
            <a:endParaRPr lang="en-US" dirty="0"/>
          </a:p>
          <a:p>
            <a:r>
              <a:rPr lang="en-US" dirty="0" err="1"/>
              <a:t>Tituba</a:t>
            </a:r>
            <a:r>
              <a:rPr lang="en-US" dirty="0"/>
              <a:t> – </a:t>
            </a:r>
            <a:endParaRPr lang="en-US" dirty="0" smtClean="0"/>
          </a:p>
          <a:p>
            <a:pPr lvl="1"/>
            <a:r>
              <a:rPr lang="en-US" dirty="0" smtClean="0">
                <a:solidFill>
                  <a:srgbClr val="FF0000"/>
                </a:solidFill>
              </a:rPr>
              <a:t>Reverend Parris’s slave from Barbados. Practices palmistry with the girls. </a:t>
            </a:r>
            <a:endParaRPr lang="en-US" dirty="0">
              <a:solidFill>
                <a:srgbClr val="FF0000"/>
              </a:solidFill>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additive="base">
                                        <p:cTn id="5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 and Effect</a:t>
            </a:r>
            <a:endParaRPr lang="en-US" dirty="0"/>
          </a:p>
        </p:txBody>
      </p:sp>
      <p:sp>
        <p:nvSpPr>
          <p:cNvPr id="3" name="Content Placeholder 2"/>
          <p:cNvSpPr>
            <a:spLocks noGrp="1"/>
          </p:cNvSpPr>
          <p:nvPr>
            <p:ph idx="1"/>
          </p:nvPr>
        </p:nvSpPr>
        <p:spPr/>
        <p:txBody>
          <a:bodyPr/>
          <a:lstStyle/>
          <a:p>
            <a:r>
              <a:rPr lang="en-US" dirty="0" smtClean="0">
                <a:solidFill>
                  <a:srgbClr val="FF0000"/>
                </a:solidFill>
              </a:rPr>
              <a:t>Parris catches the girls dancing </a:t>
            </a:r>
            <a:r>
              <a:rPr lang="en-US" dirty="0" smtClean="0"/>
              <a:t>caused</a:t>
            </a:r>
            <a:r>
              <a:rPr lang="en-US" dirty="0" smtClean="0">
                <a:solidFill>
                  <a:srgbClr val="FF0000"/>
                </a:solidFill>
              </a:rPr>
              <a:t> Betty to fall ill.</a:t>
            </a:r>
          </a:p>
          <a:p>
            <a:r>
              <a:rPr lang="en-US" dirty="0" smtClean="0">
                <a:solidFill>
                  <a:srgbClr val="FF0000"/>
                </a:solidFill>
              </a:rPr>
              <a:t>Betty is ill </a:t>
            </a:r>
            <a:r>
              <a:rPr lang="en-US" dirty="0" smtClean="0"/>
              <a:t>caused</a:t>
            </a:r>
            <a:r>
              <a:rPr lang="en-US" dirty="0" smtClean="0">
                <a:solidFill>
                  <a:srgbClr val="FF0000"/>
                </a:solidFill>
              </a:rPr>
              <a:t> citizens of Salem to suspect witchcraft.</a:t>
            </a:r>
          </a:p>
          <a:p>
            <a:r>
              <a:rPr lang="en-US" dirty="0" smtClean="0">
                <a:solidFill>
                  <a:srgbClr val="FF0000"/>
                </a:solidFill>
              </a:rPr>
              <a:t>Suspicions of witchcraft </a:t>
            </a:r>
            <a:r>
              <a:rPr lang="en-US" dirty="0" smtClean="0"/>
              <a:t>caused</a:t>
            </a:r>
            <a:r>
              <a:rPr lang="en-US" dirty="0" smtClean="0">
                <a:solidFill>
                  <a:srgbClr val="FF0000"/>
                </a:solidFill>
              </a:rPr>
              <a:t> accusations to be made. </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Literary Elements	</a:t>
            </a:r>
            <a:endParaRPr lang="en-US" dirty="0"/>
          </a:p>
        </p:txBody>
      </p:sp>
      <p:sp>
        <p:nvSpPr>
          <p:cNvPr id="3" name="Content Placeholder 2"/>
          <p:cNvSpPr>
            <a:spLocks noGrp="1"/>
          </p:cNvSpPr>
          <p:nvPr>
            <p:ph idx="1"/>
          </p:nvPr>
        </p:nvSpPr>
        <p:spPr/>
        <p:txBody>
          <a:bodyPr/>
          <a:lstStyle/>
          <a:p>
            <a:r>
              <a:rPr lang="en-US" dirty="0" smtClean="0"/>
              <a:t>Write a short summary of the main idea of Act One.  </a:t>
            </a:r>
          </a:p>
          <a:p>
            <a:pPr lvl="1"/>
            <a:r>
              <a:rPr lang="en-US" dirty="0" smtClean="0">
                <a:solidFill>
                  <a:srgbClr val="FF0000"/>
                </a:solidFill>
              </a:rPr>
              <a:t>The girls are caught in the woods dancing and two of the girls fall ill. The citizens of Salem immediately jump to the conclusion that there are witches in town and the girls begin to accuse other women of witchcraft. </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Literary Elements	</a:t>
            </a:r>
            <a:endParaRPr lang="en-US" dirty="0"/>
          </a:p>
        </p:txBody>
      </p:sp>
      <p:sp>
        <p:nvSpPr>
          <p:cNvPr id="3" name="Content Placeholder 2"/>
          <p:cNvSpPr>
            <a:spLocks noGrp="1"/>
          </p:cNvSpPr>
          <p:nvPr>
            <p:ph idx="1"/>
          </p:nvPr>
        </p:nvSpPr>
        <p:spPr/>
        <p:txBody>
          <a:bodyPr/>
          <a:lstStyle/>
          <a:p>
            <a:r>
              <a:rPr lang="en-US" dirty="0" smtClean="0"/>
              <a:t>What theme is represented in Act I? Describe how the theme is represented within the text. </a:t>
            </a:r>
          </a:p>
          <a:p>
            <a:pPr lvl="1"/>
            <a:r>
              <a:rPr lang="en-US" dirty="0" smtClean="0">
                <a:solidFill>
                  <a:srgbClr val="FF0000"/>
                </a:solidFill>
              </a:rPr>
              <a:t>  A reoccurring theme is reputation, it is represented through Parris denying witchcraft is taking place and Abigail lying about her affair with Proctor. Also, the girls blame other women for witchcraft rather than take the blame. </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Comprehension Check	</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Based on happenings in Act I, what did the Puritans believe about slaves?</a:t>
            </a:r>
          </a:p>
          <a:p>
            <a:pPr lvl="1"/>
            <a:r>
              <a:rPr lang="en-US" dirty="0" smtClean="0">
                <a:solidFill>
                  <a:srgbClr val="FF0000"/>
                </a:solidFill>
              </a:rPr>
              <a:t>There were witches or knew witchcraft.</a:t>
            </a:r>
          </a:p>
          <a:p>
            <a:pPr lvl="0"/>
            <a:r>
              <a:rPr lang="en-US" dirty="0" smtClean="0"/>
              <a:t>What kind of life did children of Salem live while growing up in a Puritan society?</a:t>
            </a:r>
          </a:p>
          <a:p>
            <a:pPr lvl="1"/>
            <a:r>
              <a:rPr lang="en-US" dirty="0" smtClean="0">
                <a:solidFill>
                  <a:srgbClr val="FF0000"/>
                </a:solidFill>
              </a:rPr>
              <a:t>They were treated as young adults. </a:t>
            </a:r>
          </a:p>
          <a:p>
            <a:pPr lvl="0"/>
            <a:r>
              <a:rPr lang="en-US" dirty="0" smtClean="0"/>
              <a:t>Why is Reverend Parris weeping as the play opens?</a:t>
            </a:r>
          </a:p>
          <a:p>
            <a:pPr lvl="1"/>
            <a:r>
              <a:rPr lang="en-US" dirty="0" smtClean="0"/>
              <a:t> </a:t>
            </a:r>
            <a:r>
              <a:rPr lang="en-US" dirty="0" smtClean="0">
                <a:solidFill>
                  <a:srgbClr val="FF0000"/>
                </a:solidFill>
              </a:rPr>
              <a:t>Betty is ill and laying inert in bed. </a:t>
            </a:r>
          </a:p>
          <a:p>
            <a:pPr lvl="0"/>
            <a:r>
              <a:rPr lang="en-US" dirty="0" smtClean="0"/>
              <a:t>What rumor does Abigail bring to her uncle’s attention?</a:t>
            </a:r>
          </a:p>
          <a:p>
            <a:pPr lvl="1"/>
            <a:r>
              <a:rPr lang="en-US" dirty="0" smtClean="0">
                <a:solidFill>
                  <a:srgbClr val="FF0000"/>
                </a:solidFill>
              </a:rPr>
              <a:t>That people are saying Betty has been bewitched.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According to Abigail, what is the cause of Betty’s condition?</a:t>
            </a:r>
          </a:p>
          <a:p>
            <a:pPr lvl="1"/>
            <a:r>
              <a:rPr lang="en-US" dirty="0" smtClean="0">
                <a:solidFill>
                  <a:srgbClr val="FF0000"/>
                </a:solidFill>
              </a:rPr>
              <a:t>Parris frightened her when he caught them. </a:t>
            </a:r>
          </a:p>
          <a:p>
            <a:pPr lvl="0"/>
            <a:r>
              <a:rPr lang="en-US" dirty="0" smtClean="0"/>
              <a:t>Why should Parris deny his daughter’s condition has nothing to do with unnatural causes?</a:t>
            </a:r>
          </a:p>
          <a:p>
            <a:pPr lvl="1"/>
            <a:r>
              <a:rPr lang="en-US" dirty="0" smtClean="0">
                <a:solidFill>
                  <a:srgbClr val="FF0000"/>
                </a:solidFill>
              </a:rPr>
              <a:t>He will lose his reputation as the Reverend in town. </a:t>
            </a:r>
          </a:p>
          <a:p>
            <a:pPr lvl="0"/>
            <a:r>
              <a:rPr lang="en-US" dirty="0" smtClean="0"/>
              <a:t>What does Abigail claim happened in the forest?</a:t>
            </a:r>
          </a:p>
          <a:p>
            <a:pPr lvl="1"/>
            <a:r>
              <a:rPr lang="en-US" dirty="0" smtClean="0">
                <a:solidFill>
                  <a:srgbClr val="FF0000"/>
                </a:solidFill>
              </a:rPr>
              <a:t>They were dancing, that’s all.</a:t>
            </a:r>
          </a:p>
          <a:p>
            <a:pPr lvl="0"/>
            <a:r>
              <a:rPr lang="en-US" dirty="0" smtClean="0"/>
              <a:t>What does Mrs. Putnam believe to be the cause of Betty’s condition?</a:t>
            </a:r>
          </a:p>
          <a:p>
            <a:pPr lvl="1"/>
            <a:r>
              <a:rPr lang="en-US" dirty="0" smtClean="0">
                <a:solidFill>
                  <a:srgbClr val="FF0000"/>
                </a:solidFill>
              </a:rPr>
              <a:t>She is bewitched because they spoke to her dead daughters.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379</TotalTime>
  <Words>1106</Words>
  <Application>Microsoft Office PowerPoint</Application>
  <PresentationFormat>On-screen Show (4:3)</PresentationFormat>
  <Paragraphs>121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Technic</vt:lpstr>
      <vt:lpstr>The Crucible </vt:lpstr>
      <vt:lpstr>Literary Elements</vt:lpstr>
      <vt:lpstr>Characterize the following Characters</vt:lpstr>
      <vt:lpstr>Characterize the following Characters</vt:lpstr>
      <vt:lpstr>Cause and Effect</vt:lpstr>
      <vt:lpstr>Literary Elements </vt:lpstr>
      <vt:lpstr>Literary Elements </vt:lpstr>
      <vt:lpstr>Comprehension Check </vt:lpstr>
      <vt:lpstr>Cont..</vt:lpstr>
      <vt:lpstr>Cont. </vt:lpstr>
      <vt:lpstr>Cont.  </vt:lpstr>
      <vt:lpstr>Cont. </vt:lpstr>
      <vt:lpstr>Application</vt:lpstr>
      <vt:lpstr>Cont…</vt:lpstr>
      <vt:lpstr>Read the passage on the handout…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Crucible</dc:title>
  <dc:creator>dstute</dc:creator>
  <cp:lastModifiedBy>Dave</cp:lastModifiedBy>
  <cp:revision>16</cp:revision>
  <dcterms:created xsi:type="dcterms:W3CDTF">2012-10-23T13:24:25Z</dcterms:created>
  <dcterms:modified xsi:type="dcterms:W3CDTF">2013-10-17T15:47:42Z</dcterms:modified>
</cp:coreProperties>
</file>